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2" r:id="rId6"/>
    <p:sldId id="276" r:id="rId7"/>
    <p:sldId id="265" r:id="rId8"/>
    <p:sldId id="277" r:id="rId9"/>
    <p:sldId id="281" r:id="rId10"/>
    <p:sldId id="264" r:id="rId11"/>
    <p:sldId id="267" r:id="rId12"/>
    <p:sldId id="263" r:id="rId13"/>
    <p:sldId id="278" r:id="rId14"/>
    <p:sldId id="270" r:id="rId15"/>
    <p:sldId id="268" r:id="rId16"/>
    <p:sldId id="266" r:id="rId17"/>
    <p:sldId id="269" r:id="rId18"/>
    <p:sldId id="271" r:id="rId19"/>
    <p:sldId id="279" r:id="rId20"/>
    <p:sldId id="272" r:id="rId21"/>
    <p:sldId id="261" r:id="rId22"/>
    <p:sldId id="275" r:id="rId23"/>
    <p:sldId id="274" r:id="rId24"/>
    <p:sldId id="273" r:id="rId25"/>
    <p:sldId id="280" r:id="rId26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8" y="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4" Type="http://schemas.microsoft.com/office/2015/10/relationships/revisionInfo" Target="revisionInfo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7FA46-43F9-4F69-95F6-D7DDFEF302D0}" type="datetimeFigureOut">
              <a:rPr lang="zh-CN" altLang="en-US" smtClean="0"/>
              <a:pPr/>
              <a:t>2018/9/9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0AEF4-BDFE-4727-BF24-AD54F02E7C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4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0AEF4-BDFE-4727-BF24-AD54F02E7CD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214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345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49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487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682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972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704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873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558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547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61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72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916AC-93EC-4A37-A5CB-30C5EFD0BB8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931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05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283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402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916AC-93EC-4A37-A5CB-30C5EFD0BB80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3359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0AEF4-BDFE-4727-BF24-AD54F02E7CD2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81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827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517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82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439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84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472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49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B74-4D87-4262-9DF3-FEED254662BB}" type="datetimeFigureOut">
              <a:rPr lang="zh-CN" altLang="en-US" smtClean="0"/>
              <a:pPr/>
              <a:t>2018/9/9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A3F-5985-4DC4-8157-9881354D61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8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B74-4D87-4262-9DF3-FEED254662BB}" type="datetimeFigureOut">
              <a:rPr lang="zh-CN" altLang="en-US" smtClean="0"/>
              <a:pPr/>
              <a:t>2018/9/9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A3F-5985-4DC4-8157-9881354D61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22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B74-4D87-4262-9DF3-FEED254662BB}" type="datetimeFigureOut">
              <a:rPr lang="zh-CN" altLang="en-US" smtClean="0"/>
              <a:pPr/>
              <a:t>2018/9/9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A3F-5985-4DC4-8157-9881354D61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9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B74-4D87-4262-9DF3-FEED254662BB}" type="datetimeFigureOut">
              <a:rPr lang="zh-CN" altLang="en-US" smtClean="0"/>
              <a:pPr/>
              <a:t>2018/9/9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A3F-5985-4DC4-8157-9881354D61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B74-4D87-4262-9DF3-FEED254662BB}" type="datetimeFigureOut">
              <a:rPr lang="zh-CN" altLang="en-US" smtClean="0"/>
              <a:pPr/>
              <a:t>2018/9/9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A3F-5985-4DC4-8157-9881354D61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2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B74-4D87-4262-9DF3-FEED254662BB}" type="datetimeFigureOut">
              <a:rPr lang="zh-CN" altLang="en-US" smtClean="0"/>
              <a:pPr/>
              <a:t>2018/9/9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A3F-5985-4DC4-8157-9881354D61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35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B74-4D87-4262-9DF3-FEED254662BB}" type="datetimeFigureOut">
              <a:rPr lang="zh-CN" altLang="en-US" smtClean="0"/>
              <a:pPr/>
              <a:t>2018/9/9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A3F-5985-4DC4-8157-9881354D61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5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B74-4D87-4262-9DF3-FEED254662BB}" type="datetimeFigureOut">
              <a:rPr lang="zh-CN" altLang="en-US" smtClean="0"/>
              <a:pPr/>
              <a:t>2018/9/9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A3F-5985-4DC4-8157-9881354D61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4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B74-4D87-4262-9DF3-FEED254662BB}" type="datetimeFigureOut">
              <a:rPr lang="zh-CN" altLang="en-US" smtClean="0"/>
              <a:pPr/>
              <a:t>2018/9/9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A3F-5985-4DC4-8157-9881354D619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F68D89A-C0B6-4A4C-936D-D5BFAFD3D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7"/>
          <a:stretch/>
        </p:blipFill>
        <p:spPr>
          <a:xfrm>
            <a:off x="-418976" y="-228826"/>
            <a:ext cx="1613988" cy="78491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2DF557C2-9684-419D-A182-9EB13966AAA4}"/>
              </a:ext>
            </a:extLst>
          </p:cNvPr>
          <p:cNvSpPr txBox="1"/>
          <p:nvPr userDrawn="1"/>
        </p:nvSpPr>
        <p:spPr>
          <a:xfrm>
            <a:off x="1249756" y="163629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4055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B74-4D87-4262-9DF3-FEED254662BB}" type="datetimeFigureOut">
              <a:rPr lang="zh-CN" altLang="en-US" smtClean="0"/>
              <a:pPr/>
              <a:t>2018/9/9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A3F-5985-4DC4-8157-9881354D61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7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BB74-4D87-4262-9DF3-FEED254662BB}" type="datetimeFigureOut">
              <a:rPr lang="zh-CN" altLang="en-US" smtClean="0"/>
              <a:pPr/>
              <a:t>2018/9/9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EA3F-5985-4DC4-8157-9881354D61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18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ABB74-4D87-4262-9DF3-FEED254662BB}" type="datetimeFigureOut">
              <a:rPr lang="zh-CN" altLang="en-US" smtClean="0"/>
              <a:pPr/>
              <a:t>2018/9/9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EA3F-5985-4DC4-8157-9881354D61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9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2FC80D5-8F3B-4197-9E13-44EE815F7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8"/>
          <a:stretch/>
        </p:blipFill>
        <p:spPr>
          <a:xfrm>
            <a:off x="3780157" y="2464566"/>
            <a:ext cx="5362433" cy="199061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6C791024-B5E4-4AD3-956F-E8916F9CC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05" y="3750444"/>
            <a:ext cx="5782527" cy="155756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E46DF501-D3D6-4EFD-BD1D-8C9F86106C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6" r="52105" b="76061"/>
          <a:stretch/>
        </p:blipFill>
        <p:spPr>
          <a:xfrm>
            <a:off x="6011716" y="916872"/>
            <a:ext cx="755851" cy="79184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A2A4F5B7-B378-4A2D-8790-3FBF964135B2}"/>
              </a:ext>
            </a:extLst>
          </p:cNvPr>
          <p:cNvSpPr txBox="1"/>
          <p:nvPr/>
        </p:nvSpPr>
        <p:spPr>
          <a:xfrm>
            <a:off x="3868852" y="916871"/>
            <a:ext cx="446234" cy="25901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eaVert" wrap="square" lIns="68559" tIns="34280" rIns="68559" bIns="3428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accent1"/>
                </a:solidFill>
                <a:latin typeface="方正兰亭细黑_GBK"/>
                <a:ea typeface="方正兰亭超细黑简体" panose="02000000000000000000" pitchFamily="2" charset="-122"/>
              </a:rPr>
              <a:t>王夫子简</a:t>
            </a:r>
            <a:r>
              <a:rPr lang="zh-CN" altLang="en-US" sz="2000" b="1" dirty="0">
                <a:solidFill>
                  <a:schemeClr val="accent1"/>
                </a:solidFill>
                <a:latin typeface="方正兰亭细黑_GBK"/>
                <a:ea typeface="方正兰亭超细黑简体" panose="02000000000000000000" pitchFamily="2" charset="-122"/>
              </a:rPr>
              <a:t>约</a:t>
            </a:r>
            <a:r>
              <a:rPr lang="zh-CN" altLang="en-US" sz="2000" b="1" dirty="0" smtClean="0">
                <a:solidFill>
                  <a:schemeClr val="accent1"/>
                </a:solidFill>
                <a:latin typeface="方正兰亭细黑_GBK"/>
                <a:ea typeface="方正兰亭超细黑简体" panose="02000000000000000000" pitchFamily="2" charset="-122"/>
              </a:rPr>
              <a:t>中国风</a:t>
            </a:r>
            <a:r>
              <a:rPr lang="zh-CN" altLang="en-US" sz="2000" b="1" dirty="0">
                <a:solidFill>
                  <a:schemeClr val="accent1"/>
                </a:solidFill>
                <a:latin typeface="方正兰亭细黑_GBK"/>
                <a:ea typeface="方正兰亭超细黑简体" panose="02000000000000000000" pitchFamily="2" charset="-122"/>
              </a:rPr>
              <a:t>模板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F1EAAC44-870E-4A6C-B89E-C5E626DF9A5A}"/>
              </a:ext>
            </a:extLst>
          </p:cNvPr>
          <p:cNvCxnSpPr>
            <a:cxnSpLocks/>
          </p:cNvCxnSpPr>
          <p:nvPr/>
        </p:nvCxnSpPr>
        <p:spPr>
          <a:xfrm>
            <a:off x="3534692" y="785394"/>
            <a:ext cx="0" cy="302340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CDC843F-130C-4A6F-A261-884C3AC5F392}"/>
              </a:ext>
            </a:extLst>
          </p:cNvPr>
          <p:cNvSpPr txBox="1"/>
          <p:nvPr/>
        </p:nvSpPr>
        <p:spPr>
          <a:xfrm>
            <a:off x="2691969" y="1445728"/>
            <a:ext cx="553955" cy="2267552"/>
          </a:xfrm>
          <a:prstGeom prst="rect">
            <a:avLst/>
          </a:prstGeom>
          <a:noFill/>
        </p:spPr>
        <p:txBody>
          <a:bodyPr vert="eaVert" wrap="square" lIns="68559" tIns="34280" rIns="68559" bIns="3428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请在这里，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输入副标题输入副标题请在这里，输入副标题输入副标题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2B259F1F-70AD-4908-9165-6F9E322C71D1}"/>
              </a:ext>
            </a:extLst>
          </p:cNvPr>
          <p:cNvSpPr txBox="1"/>
          <p:nvPr/>
        </p:nvSpPr>
        <p:spPr>
          <a:xfrm>
            <a:off x="2111247" y="1732214"/>
            <a:ext cx="369289" cy="2267552"/>
          </a:xfrm>
          <a:prstGeom prst="rect">
            <a:avLst/>
          </a:prstGeom>
          <a:noFill/>
        </p:spPr>
        <p:txBody>
          <a:bodyPr vert="eaVert" wrap="square" lIns="68559" tIns="34280" rIns="68559" bIns="3428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+mj-ea"/>
              </a:rPr>
              <a:t>汇报人</a:t>
            </a:r>
            <a:r>
              <a:rPr lang="zh-CN" altLang="en-US" sz="1000" dirty="0" smtClean="0">
                <a:solidFill>
                  <a:schemeClr val="accent1"/>
                </a:solidFill>
                <a:latin typeface="+mj-ea"/>
              </a:rPr>
              <a:t>：王夫子</a:t>
            </a:r>
            <a:r>
              <a:rPr lang="en-US" altLang="zh-CN" sz="1000" dirty="0" smtClean="0">
                <a:solidFill>
                  <a:schemeClr val="accent1"/>
                </a:solidFill>
                <a:latin typeface="+mj-ea"/>
              </a:rPr>
              <a:t>PPT</a:t>
            </a:r>
            <a:r>
              <a:rPr lang="zh-CN" altLang="en-US" sz="1000" dirty="0" smtClean="0">
                <a:solidFill>
                  <a:schemeClr val="accent1"/>
                </a:solidFill>
                <a:latin typeface="+mj-ea"/>
              </a:rPr>
              <a:t>     </a:t>
            </a:r>
            <a:r>
              <a:rPr lang="zh-CN" altLang="en-US" sz="1000" dirty="0">
                <a:solidFill>
                  <a:schemeClr val="accent1"/>
                </a:solidFill>
                <a:latin typeface="+mj-ea"/>
              </a:rPr>
              <a:t>时间：</a:t>
            </a:r>
            <a:r>
              <a:rPr lang="en-US" altLang="zh-CN" sz="1000" dirty="0">
                <a:solidFill>
                  <a:schemeClr val="accent1"/>
                </a:solidFill>
                <a:latin typeface="+mj-ea"/>
              </a:rPr>
              <a:t>x</a:t>
            </a:r>
            <a:r>
              <a:rPr lang="zh-CN" altLang="en-US" sz="1000" dirty="0">
                <a:solidFill>
                  <a:schemeClr val="accent1"/>
                </a:solidFill>
                <a:latin typeface="+mj-ea"/>
              </a:rPr>
              <a:t>月</a:t>
            </a:r>
            <a:r>
              <a:rPr lang="en-US" altLang="zh-CN" sz="1000" dirty="0">
                <a:solidFill>
                  <a:schemeClr val="accent1"/>
                </a:solidFill>
                <a:latin typeface="+mj-ea"/>
              </a:rPr>
              <a:t>x</a:t>
            </a:r>
            <a:r>
              <a:rPr lang="zh-CN" altLang="en-US" sz="1000" dirty="0">
                <a:solidFill>
                  <a:schemeClr val="accent1"/>
                </a:solidFill>
                <a:latin typeface="+mj-ea"/>
              </a:rPr>
              <a:t>日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E336B93-A97C-489F-ADF6-89E0839124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8" r="65139"/>
          <a:stretch/>
        </p:blipFill>
        <p:spPr>
          <a:xfrm flipH="1">
            <a:off x="-23033" y="2584069"/>
            <a:ext cx="1882120" cy="23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9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71075" y="1954344"/>
            <a:ext cx="6140100" cy="1179434"/>
          </a:xfrm>
          <a:prstGeom prst="rect">
            <a:avLst/>
          </a:prstGeom>
          <a:noFill/>
        </p:spPr>
        <p:txBody>
          <a:bodyPr vert="eaVert" wrap="square" lIns="68559" tIns="34280" rIns="68559" bIns="34280" rtlCol="0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秋风起兮白云飞，草木黄落兮雁南归。</a:t>
            </a:r>
            <a:b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兰有秀兮菊有芳，怀佳人兮不能忘。</a:t>
            </a:r>
            <a:b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泛楼船兮济汾河，横中流兮扬素波。</a:t>
            </a:r>
            <a:b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箫鼓鸣兮发棹歌，欢乐极兮哀情多。</a:t>
            </a:r>
            <a:b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少壮几时兮奈老何！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84EC174C-A914-495A-899B-DADA610024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908" y="2068644"/>
            <a:ext cx="4756226" cy="47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580" y="1821486"/>
            <a:ext cx="2241386" cy="14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001785" y="2106804"/>
            <a:ext cx="1730567" cy="1176456"/>
          </a:xfrm>
          <a:prstGeom prst="rect">
            <a:avLst/>
          </a:prstGeom>
        </p:spPr>
        <p:txBody>
          <a:bodyPr wrap="square" lIns="68559" tIns="34280" rIns="68559" bIns="3428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风萧萧兮易水寒，</a:t>
            </a:r>
            <a:endParaRPr lang="en-US" altLang="zh-CN" sz="1199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1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壮士一去兮不复还。</a:t>
            </a:r>
            <a:endParaRPr lang="en-US" altLang="zh-CN" sz="1199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1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探虎穴兮入蛟宫，</a:t>
            </a:r>
            <a:endParaRPr lang="en-US" altLang="zh-CN" sz="1199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1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仰天呼气兮成白虹。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6708" y="1821486"/>
            <a:ext cx="2186570" cy="14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6971007" y="2106804"/>
            <a:ext cx="1730567" cy="1176456"/>
          </a:xfrm>
          <a:prstGeom prst="rect">
            <a:avLst/>
          </a:prstGeom>
        </p:spPr>
        <p:txBody>
          <a:bodyPr wrap="square" lIns="68559" tIns="34280" rIns="68559" bIns="3428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风萧萧兮易水寒，</a:t>
            </a:r>
            <a:endParaRPr lang="en-US" altLang="zh-CN" sz="1199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1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壮士一去兮不复还。</a:t>
            </a:r>
            <a:endParaRPr lang="en-US" altLang="zh-CN" sz="1199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1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探虎穴兮入蛟宫，</a:t>
            </a:r>
            <a:endParaRPr lang="en-US" altLang="zh-CN" sz="1199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1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仰天呼气兮成白虹。</a:t>
            </a:r>
          </a:p>
        </p:txBody>
      </p:sp>
      <p:sp>
        <p:nvSpPr>
          <p:cNvPr id="21" name="文本框 4"/>
          <p:cNvSpPr txBox="1"/>
          <p:nvPr/>
        </p:nvSpPr>
        <p:spPr>
          <a:xfrm>
            <a:off x="3011129" y="1671655"/>
            <a:ext cx="1388799" cy="284673"/>
          </a:xfrm>
          <a:prstGeom prst="rect">
            <a:avLst/>
          </a:prstGeom>
          <a:noFill/>
        </p:spPr>
        <p:txBody>
          <a:bodyPr vert="horz" wrap="none" lIns="68559" tIns="34280" rIns="68559" bIns="34280" rtlCol="0">
            <a:spAutoFit/>
          </a:bodyPr>
          <a:lstStyle/>
          <a:p>
            <a:r>
              <a:rPr lang="zh-CN" altLang="en-US" sz="1400" spc="225" dirty="0">
                <a:solidFill>
                  <a:schemeClr val="accent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此处添加标题</a:t>
            </a:r>
          </a:p>
        </p:txBody>
      </p:sp>
      <p:sp>
        <p:nvSpPr>
          <p:cNvPr id="22" name="文本框 4"/>
          <p:cNvSpPr txBox="1"/>
          <p:nvPr/>
        </p:nvSpPr>
        <p:spPr>
          <a:xfrm>
            <a:off x="6971008" y="1688341"/>
            <a:ext cx="1388799" cy="284673"/>
          </a:xfrm>
          <a:prstGeom prst="rect">
            <a:avLst/>
          </a:prstGeom>
          <a:noFill/>
        </p:spPr>
        <p:txBody>
          <a:bodyPr vert="horz" wrap="none" lIns="68559" tIns="34280" rIns="68559" bIns="34280" rtlCol="0">
            <a:spAutoFit/>
          </a:bodyPr>
          <a:lstStyle/>
          <a:p>
            <a:r>
              <a:rPr lang="zh-CN" altLang="en-US" sz="1400" spc="225" dirty="0">
                <a:solidFill>
                  <a:schemeClr val="accent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26242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700000">
            <a:off x="1289822" y="1503816"/>
            <a:ext cx="2065021" cy="20643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1799"/>
          </a:p>
        </p:txBody>
      </p:sp>
      <p:sp>
        <p:nvSpPr>
          <p:cNvPr id="3" name="矩形 2"/>
          <p:cNvSpPr/>
          <p:nvPr/>
        </p:nvSpPr>
        <p:spPr>
          <a:xfrm rot="2700000">
            <a:off x="1783340" y="1480259"/>
            <a:ext cx="2065021" cy="2064383"/>
          </a:xfrm>
          <a:prstGeom prst="rect">
            <a:avLst/>
          </a:prstGeom>
          <a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1799"/>
          </a:p>
        </p:txBody>
      </p:sp>
      <p:sp>
        <p:nvSpPr>
          <p:cNvPr id="12" name="文本框 11"/>
          <p:cNvSpPr txBox="1"/>
          <p:nvPr/>
        </p:nvSpPr>
        <p:spPr>
          <a:xfrm>
            <a:off x="5349509" y="2017352"/>
            <a:ext cx="1800450" cy="1992569"/>
          </a:xfrm>
          <a:prstGeom prst="rect">
            <a:avLst/>
          </a:prstGeom>
          <a:noFill/>
        </p:spPr>
        <p:txBody>
          <a:bodyPr vert="eaVert" wrap="square" lIns="68559" tIns="34280" rIns="68559" bIns="3428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800" spc="2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设计师不是艺术家，我们要表达的是客户、是市场！不仅要全面认识自己，更需要全面理解客户！党有党风，企有特色，好的设计都是以客户特色为基线通过自己的缜密安排、成熟的视觉语言诠释出其要表达思想概念！——情缘素材</a:t>
            </a:r>
          </a:p>
          <a:p>
            <a:pPr algn="just">
              <a:lnSpc>
                <a:spcPct val="150000"/>
              </a:lnSpc>
            </a:pPr>
            <a:endParaRPr lang="zh-CN" altLang="en-US" sz="800" spc="2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30626" y="2100508"/>
            <a:ext cx="446234" cy="2103192"/>
          </a:xfrm>
          <a:prstGeom prst="rect">
            <a:avLst/>
          </a:prstGeom>
          <a:noFill/>
        </p:spPr>
        <p:txBody>
          <a:bodyPr vert="eaVert" wrap="square" lIns="68559" tIns="34280" rIns="68559" bIns="34280" rtlCol="0">
            <a:spAutoFit/>
          </a:bodyPr>
          <a:lstStyle/>
          <a:p>
            <a:r>
              <a:rPr lang="zh-CN" altLang="en-US" sz="200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54" y="3407498"/>
            <a:ext cx="379360" cy="3794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666C9B72-A1DA-4774-8C37-722DD47894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1" t="58931" r="34329" b="33645"/>
          <a:stretch/>
        </p:blipFill>
        <p:spPr>
          <a:xfrm>
            <a:off x="559279" y="2784363"/>
            <a:ext cx="2219921" cy="9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7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5471734" y="1708715"/>
            <a:ext cx="721950" cy="700043"/>
          </a:xfrm>
          <a:prstGeom prst="rect">
            <a:avLst/>
          </a:prstGeom>
          <a:noFill/>
        </p:spPr>
        <p:txBody>
          <a:bodyPr vert="horz" wrap="none" lIns="68559" tIns="34280" rIns="68559" bIns="34280" rtlCol="0">
            <a:spAutoFit/>
          </a:bodyPr>
          <a:lstStyle/>
          <a:p>
            <a:pPr algn="ctr"/>
            <a:r>
              <a:rPr lang="zh-CN" altLang="en-US" sz="4099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叁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480866" y="1233513"/>
            <a:ext cx="692198" cy="2224259"/>
          </a:xfrm>
          <a:prstGeom prst="rect">
            <a:avLst/>
          </a:prstGeom>
          <a:noFill/>
        </p:spPr>
        <p:txBody>
          <a:bodyPr vert="eaVert" wrap="square" lIns="68559" tIns="34280" rIns="68559" bIns="34280" rtlCol="0">
            <a:spAutoFit/>
          </a:bodyPr>
          <a:lstStyle/>
          <a:p>
            <a:r>
              <a:rPr lang="zh-CN" altLang="en-US" sz="1799" spc="225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单击此处添加标题</a:t>
            </a:r>
          </a:p>
        </p:txBody>
      </p:sp>
      <p:sp>
        <p:nvSpPr>
          <p:cNvPr id="54" name="Content Placeholder 2"/>
          <p:cNvSpPr txBox="1"/>
          <p:nvPr/>
        </p:nvSpPr>
        <p:spPr>
          <a:xfrm>
            <a:off x="3494126" y="1708715"/>
            <a:ext cx="921274" cy="2162021"/>
          </a:xfrm>
          <a:prstGeom prst="rect">
            <a:avLst/>
          </a:prstGeom>
        </p:spPr>
        <p:txBody>
          <a:bodyPr vert="eaVert" lIns="68559" tIns="34280" rIns="68559" bIns="3428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zh-CN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党有党风，企有特色，好的设计都是以客户特色为基线通过自己的缜密安排、成熟的视觉语言诠释出其要表达思想概念！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641800" y="1620687"/>
            <a:ext cx="0" cy="208496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289671" y="1016221"/>
            <a:ext cx="0" cy="208496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36" y="3023033"/>
            <a:ext cx="154740" cy="4219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D136D8C5-B9C4-47F9-90F8-23E87B7A4C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8" r="65139"/>
          <a:stretch/>
        </p:blipFill>
        <p:spPr>
          <a:xfrm flipH="1">
            <a:off x="-23033" y="2584069"/>
            <a:ext cx="1882120" cy="23327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4F04FFA-0F79-4F37-8DE2-9223D275FB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9" r="81836"/>
          <a:stretch/>
        </p:blipFill>
        <p:spPr>
          <a:xfrm>
            <a:off x="7917716" y="-342879"/>
            <a:ext cx="1224874" cy="205159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D1D02367-EBE0-45C5-8892-310B8305D1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2" r="60615"/>
          <a:stretch/>
        </p:blipFill>
        <p:spPr>
          <a:xfrm flipH="1">
            <a:off x="6054583" y="1703934"/>
            <a:ext cx="1360958" cy="274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620853" y="1458097"/>
            <a:ext cx="1384952" cy="2353225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风萧萧兮易水寒，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壮士一去兮不复还。探虎穴兮入蛟宫，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仰天呼气兮成白虹。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风萧萧兮易水寒，壮士一去兮不复还。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壮士一去兮不复还。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985164" y="1367713"/>
            <a:ext cx="0" cy="25339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056028" y="1367713"/>
            <a:ext cx="0" cy="25339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091503" y="1529673"/>
            <a:ext cx="509431" cy="9241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1799"/>
          </a:p>
        </p:txBody>
      </p:sp>
      <p:sp>
        <p:nvSpPr>
          <p:cNvPr id="18" name="矩形 17"/>
          <p:cNvSpPr/>
          <p:nvPr/>
        </p:nvSpPr>
        <p:spPr>
          <a:xfrm>
            <a:off x="3436149" y="1458097"/>
            <a:ext cx="1384952" cy="2353225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风萧萧兮易水寒，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壮士一去兮不复还。探虎穴兮入蛟宫，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仰天呼气兮成白虹。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风萧萧兮易水寒，壮士一去兮不复还。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壮士一去兮不复还。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06799" y="1529673"/>
            <a:ext cx="509431" cy="92419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1799"/>
          </a:p>
        </p:txBody>
      </p:sp>
      <p:sp>
        <p:nvSpPr>
          <p:cNvPr id="21" name="矩形 20"/>
          <p:cNvSpPr/>
          <p:nvPr/>
        </p:nvSpPr>
        <p:spPr>
          <a:xfrm>
            <a:off x="6419788" y="1458097"/>
            <a:ext cx="1384952" cy="2353225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风萧萧兮易水寒，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壮士一去兮不复还。探虎穴兮入蛟宫，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仰天呼气兮成白虹。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风萧萧兮易水寒，壮士一去兮不复还。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壮士一去兮不复还。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890438" y="1529673"/>
            <a:ext cx="509431" cy="9241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1799"/>
          </a:p>
        </p:txBody>
      </p:sp>
      <p:cxnSp>
        <p:nvCxnSpPr>
          <p:cNvPr id="11" name="直接连接符 10"/>
          <p:cNvCxnSpPr/>
          <p:nvPr/>
        </p:nvCxnSpPr>
        <p:spPr>
          <a:xfrm>
            <a:off x="621237" y="3901704"/>
            <a:ext cx="77786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182982" y="4208486"/>
            <a:ext cx="4903883" cy="484728"/>
          </a:xfrm>
          <a:prstGeom prst="rect">
            <a:avLst/>
          </a:prstGeom>
        </p:spPr>
        <p:txBody>
          <a:bodyPr vert="horz" wrap="square" lIns="68559" tIns="34280" rIns="68559" bIns="3428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" dirty="0">
                <a:solidFill>
                  <a:schemeClr val="bg1">
                    <a:lumMod val="75000"/>
                  </a:schemeClr>
                </a:solidFill>
              </a:rPr>
              <a:t>ICIBA English for the majority of users to provide online translation, online dictionary, spoken English, English learning materials, Chinese dictionary, </a:t>
            </a:r>
            <a:r>
              <a:rPr lang="en-US" altLang="zh-CN" sz="600" dirty="0" err="1">
                <a:solidFill>
                  <a:schemeClr val="bg1">
                    <a:lumMod val="75000"/>
                  </a:schemeClr>
                </a:solidFill>
              </a:rPr>
              <a:t>Kingsoft</a:t>
            </a:r>
            <a:r>
              <a:rPr lang="en-US" altLang="zh-CN" sz="600" dirty="0">
                <a:solidFill>
                  <a:schemeClr val="bg1">
                    <a:lumMod val="75000"/>
                  </a:schemeClr>
                </a:solidFill>
              </a:rPr>
              <a:t> downloading services, is committed to provide you with quality authoritative online English service is 50 million English learners</a:t>
            </a:r>
          </a:p>
        </p:txBody>
      </p:sp>
    </p:spTree>
    <p:extLst>
      <p:ext uri="{BB962C8B-B14F-4D97-AF65-F5344CB8AC3E}">
        <p14:creationId xmlns:p14="http://schemas.microsoft.com/office/powerpoint/2010/main" val="28393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 animBg="1"/>
      <p:bldP spid="18" grpId="0"/>
      <p:bldP spid="20" grpId="0" animBg="1"/>
      <p:bldP spid="21" grpId="0"/>
      <p:bldP spid="22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1"/>
          <p:cNvGrpSpPr/>
          <p:nvPr/>
        </p:nvGrpSpPr>
        <p:grpSpPr>
          <a:xfrm>
            <a:off x="1193401" y="2431182"/>
            <a:ext cx="1415993" cy="1416431"/>
            <a:chOff x="1485900" y="1905000"/>
            <a:chExt cx="2438400" cy="2438400"/>
          </a:xfrm>
        </p:grpSpPr>
        <p:sp>
          <p:nvSpPr>
            <p:cNvPr id="3" name="椭圆 2"/>
            <p:cNvSpPr/>
            <p:nvPr/>
          </p:nvSpPr>
          <p:spPr>
            <a:xfrm>
              <a:off x="1485900" y="1905000"/>
              <a:ext cx="2438400" cy="24384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324" y="2152537"/>
              <a:ext cx="1897552" cy="194332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组合 10"/>
          <p:cNvGrpSpPr/>
          <p:nvPr/>
        </p:nvGrpSpPr>
        <p:grpSpPr>
          <a:xfrm>
            <a:off x="3783447" y="1910492"/>
            <a:ext cx="1616758" cy="1617258"/>
            <a:chOff x="4787900" y="1905000"/>
            <a:chExt cx="2438400" cy="24384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767" y="2150950"/>
              <a:ext cx="1950667" cy="1946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椭圆 23"/>
            <p:cNvSpPr/>
            <p:nvPr/>
          </p:nvSpPr>
          <p:spPr>
            <a:xfrm>
              <a:off x="4787900" y="1905000"/>
              <a:ext cx="2438400" cy="24384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10" name="组合 7"/>
          <p:cNvGrpSpPr/>
          <p:nvPr/>
        </p:nvGrpSpPr>
        <p:grpSpPr>
          <a:xfrm>
            <a:off x="6246362" y="1500848"/>
            <a:ext cx="1828236" cy="1828801"/>
            <a:chOff x="7872638" y="2013946"/>
            <a:chExt cx="2438400" cy="24384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360" y="2267613"/>
              <a:ext cx="1926956" cy="193106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椭圆 24"/>
            <p:cNvSpPr/>
            <p:nvPr/>
          </p:nvSpPr>
          <p:spPr>
            <a:xfrm>
              <a:off x="7872638" y="2013946"/>
              <a:ext cx="2438400" cy="24384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sp>
        <p:nvSpPr>
          <p:cNvPr id="27" name="矩形 26"/>
          <p:cNvSpPr/>
          <p:nvPr/>
        </p:nvSpPr>
        <p:spPr>
          <a:xfrm>
            <a:off x="2916695" y="3864125"/>
            <a:ext cx="3991083" cy="484728"/>
          </a:xfrm>
          <a:prstGeom prst="rect">
            <a:avLst/>
          </a:prstGeom>
        </p:spPr>
        <p:txBody>
          <a:bodyPr vert="horz" wrap="square" lIns="68559" tIns="34280" rIns="68559" bIns="3428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" dirty="0">
                <a:solidFill>
                  <a:schemeClr val="bg1">
                    <a:lumMod val="75000"/>
                  </a:schemeClr>
                </a:solidFill>
              </a:rPr>
              <a:t>ICIBA English for the majority of users to provide online translation, online dictionary, spoken English, English learning materials, Chinese dictionary, </a:t>
            </a:r>
            <a:r>
              <a:rPr lang="en-US" altLang="zh-CN" sz="600" dirty="0" err="1">
                <a:solidFill>
                  <a:schemeClr val="bg1">
                    <a:lumMod val="75000"/>
                  </a:schemeClr>
                </a:solidFill>
              </a:rPr>
              <a:t>Kingsoft</a:t>
            </a:r>
            <a:r>
              <a:rPr lang="en-US" altLang="zh-CN" sz="600" dirty="0">
                <a:solidFill>
                  <a:schemeClr val="bg1">
                    <a:lumMod val="75000"/>
                  </a:schemeClr>
                </a:solidFill>
              </a:rPr>
              <a:t> downloading services, is committed to provide you with quality authoritative online English service is 50 million English learners</a:t>
            </a:r>
          </a:p>
        </p:txBody>
      </p:sp>
      <p:sp>
        <p:nvSpPr>
          <p:cNvPr id="30" name="文本框 4"/>
          <p:cNvSpPr txBox="1"/>
          <p:nvPr/>
        </p:nvSpPr>
        <p:spPr>
          <a:xfrm>
            <a:off x="6587602" y="1024850"/>
            <a:ext cx="1145143" cy="2537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none" lIns="68559" tIns="34280" rIns="68559" bIns="34280" rtlCol="0">
            <a:spAutoFit/>
          </a:bodyPr>
          <a:lstStyle/>
          <a:p>
            <a:r>
              <a:rPr lang="zh-CN" altLang="en-US" sz="1199" dirty="0">
                <a:solidFill>
                  <a:schemeClr val="accent1"/>
                </a:solidFill>
                <a:latin typeface="+mn-ea"/>
                <a:cs typeface="Tahoma" panose="020B0604030504040204" pitchFamily="34" charset="0"/>
              </a:rPr>
              <a:t>时尚 高端 简约</a:t>
            </a:r>
          </a:p>
        </p:txBody>
      </p:sp>
      <p:sp>
        <p:nvSpPr>
          <p:cNvPr id="18" name="文本框 4">
            <a:extLst>
              <a:ext uri="{FF2B5EF4-FFF2-40B4-BE49-F238E27FC236}">
                <a16:creationId xmlns="" xmlns:a16="http://schemas.microsoft.com/office/drawing/2014/main" id="{5DEBF51B-2347-457F-A083-6ED00DD300D1}"/>
              </a:ext>
            </a:extLst>
          </p:cNvPr>
          <p:cNvSpPr txBox="1"/>
          <p:nvPr/>
        </p:nvSpPr>
        <p:spPr>
          <a:xfrm>
            <a:off x="3940357" y="1448055"/>
            <a:ext cx="1145143" cy="2537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none" lIns="68559" tIns="34280" rIns="68559" bIns="34280" rtlCol="0">
            <a:spAutoFit/>
          </a:bodyPr>
          <a:lstStyle/>
          <a:p>
            <a:r>
              <a:rPr lang="zh-CN" altLang="en-US" sz="1199" dirty="0">
                <a:solidFill>
                  <a:schemeClr val="accent1"/>
                </a:solidFill>
                <a:latin typeface="+mn-ea"/>
                <a:cs typeface="Tahoma" panose="020B0604030504040204" pitchFamily="34" charset="0"/>
              </a:rPr>
              <a:t>时尚 高端 简约</a:t>
            </a:r>
          </a:p>
        </p:txBody>
      </p:sp>
      <p:sp>
        <p:nvSpPr>
          <p:cNvPr id="19" name="文本框 4">
            <a:extLst>
              <a:ext uri="{FF2B5EF4-FFF2-40B4-BE49-F238E27FC236}">
                <a16:creationId xmlns="" xmlns:a16="http://schemas.microsoft.com/office/drawing/2014/main" id="{67DF6AA9-90C2-433C-9ECB-196B211817C7}"/>
              </a:ext>
            </a:extLst>
          </p:cNvPr>
          <p:cNvSpPr txBox="1"/>
          <p:nvPr/>
        </p:nvSpPr>
        <p:spPr>
          <a:xfrm>
            <a:off x="1255441" y="1978415"/>
            <a:ext cx="1145143" cy="2537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none" lIns="68559" tIns="34280" rIns="68559" bIns="34280" rtlCol="0">
            <a:spAutoFit/>
          </a:bodyPr>
          <a:lstStyle/>
          <a:p>
            <a:r>
              <a:rPr lang="zh-CN" altLang="en-US" sz="1199" dirty="0">
                <a:solidFill>
                  <a:schemeClr val="accent1"/>
                </a:solidFill>
                <a:latin typeface="+mn-ea"/>
                <a:cs typeface="Tahoma" panose="020B0604030504040204" pitchFamily="34" charset="0"/>
              </a:rPr>
              <a:t>时尚 高端 简约</a:t>
            </a:r>
          </a:p>
        </p:txBody>
      </p:sp>
    </p:spTree>
    <p:extLst>
      <p:ext uri="{BB962C8B-B14F-4D97-AF65-F5344CB8AC3E}">
        <p14:creationId xmlns:p14="http://schemas.microsoft.com/office/powerpoint/2010/main" val="337887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8268" y="1458120"/>
            <a:ext cx="885552" cy="8001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r>
              <a:rPr lang="zh-CN" altLang="en-US" sz="29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标</a:t>
            </a:r>
          </a:p>
        </p:txBody>
      </p:sp>
      <p:sp>
        <p:nvSpPr>
          <p:cNvPr id="31" name="矩形 30"/>
          <p:cNvSpPr/>
          <p:nvPr/>
        </p:nvSpPr>
        <p:spPr>
          <a:xfrm>
            <a:off x="3162951" y="1458120"/>
            <a:ext cx="885552" cy="800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r>
              <a:rPr lang="zh-CN" altLang="en-US" sz="2999" dirty="0">
                <a:solidFill>
                  <a:schemeClr val="accent1"/>
                </a:solidFill>
              </a:rPr>
              <a:t>题</a:t>
            </a:r>
          </a:p>
        </p:txBody>
      </p:sp>
      <p:sp>
        <p:nvSpPr>
          <p:cNvPr id="32" name="矩形 31"/>
          <p:cNvSpPr/>
          <p:nvPr/>
        </p:nvSpPr>
        <p:spPr>
          <a:xfrm>
            <a:off x="4767635" y="1458120"/>
            <a:ext cx="885552" cy="8001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r>
              <a:rPr lang="zh-CN" altLang="en-US" sz="29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</a:t>
            </a:r>
          </a:p>
        </p:txBody>
      </p:sp>
      <p:sp>
        <p:nvSpPr>
          <p:cNvPr id="33" name="矩形 32"/>
          <p:cNvSpPr/>
          <p:nvPr/>
        </p:nvSpPr>
        <p:spPr>
          <a:xfrm>
            <a:off x="6372319" y="1458120"/>
            <a:ext cx="885552" cy="800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r>
              <a:rPr lang="zh-CN" altLang="en-US" sz="2999" dirty="0">
                <a:solidFill>
                  <a:schemeClr val="accent1"/>
                </a:solidFill>
              </a:rPr>
              <a:t>字</a:t>
            </a:r>
          </a:p>
        </p:txBody>
      </p:sp>
      <p:sp>
        <p:nvSpPr>
          <p:cNvPr id="8" name="矩形 7"/>
          <p:cNvSpPr/>
          <p:nvPr/>
        </p:nvSpPr>
        <p:spPr>
          <a:xfrm>
            <a:off x="1316266" y="2546467"/>
            <a:ext cx="1570329" cy="1177225"/>
          </a:xfrm>
          <a:prstGeom prst="rect">
            <a:avLst/>
          </a:prstGeom>
        </p:spPr>
        <p:txBody>
          <a:bodyPr wrap="square" lIns="68559" tIns="34280" rIns="68559" bIns="3428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煮豆燃豆萁，豆在釜中泣。</a:t>
            </a:r>
            <a:b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本是同根生，相煎何太急？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煮豆持作羹，漉菽以为汁。</a:t>
            </a:r>
            <a:b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944944" y="2546468"/>
            <a:ext cx="1570329" cy="1177225"/>
          </a:xfrm>
          <a:prstGeom prst="rect">
            <a:avLst/>
          </a:prstGeom>
        </p:spPr>
        <p:txBody>
          <a:bodyPr wrap="square" lIns="68559" tIns="34280" rIns="68559" bIns="3428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煮豆燃豆萁，豆在釜中泣。</a:t>
            </a:r>
            <a:b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本是同根生，相煎何太急？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萁在釜下燃，豆在釜中泣。</a:t>
            </a:r>
            <a:b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本自同根生，相煎何太急？</a:t>
            </a:r>
          </a:p>
        </p:txBody>
      </p:sp>
      <p:sp>
        <p:nvSpPr>
          <p:cNvPr id="35" name="矩形 34"/>
          <p:cNvSpPr/>
          <p:nvPr/>
        </p:nvSpPr>
        <p:spPr>
          <a:xfrm>
            <a:off x="4515274" y="2546467"/>
            <a:ext cx="1570329" cy="1454224"/>
          </a:xfrm>
          <a:prstGeom prst="rect">
            <a:avLst/>
          </a:prstGeom>
        </p:spPr>
        <p:txBody>
          <a:bodyPr wrap="square" lIns="68559" tIns="34280" rIns="68559" bIns="3428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煮豆燃豆萁，豆在釜中泣。</a:t>
            </a:r>
            <a:b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本是同根生，相煎何太急？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煮豆持作羹，漉菽以为汁。</a:t>
            </a:r>
            <a:b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萁在釜下燃，豆在釜中泣。</a:t>
            </a:r>
            <a:b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本自同根生，相煎何太急？</a:t>
            </a:r>
          </a:p>
        </p:txBody>
      </p:sp>
      <p:sp>
        <p:nvSpPr>
          <p:cNvPr id="36" name="矩形 35"/>
          <p:cNvSpPr/>
          <p:nvPr/>
        </p:nvSpPr>
        <p:spPr>
          <a:xfrm>
            <a:off x="6142734" y="2546467"/>
            <a:ext cx="1570329" cy="1454224"/>
          </a:xfrm>
          <a:prstGeom prst="rect">
            <a:avLst/>
          </a:prstGeom>
        </p:spPr>
        <p:txBody>
          <a:bodyPr wrap="square" lIns="68559" tIns="34280" rIns="68559" bIns="3428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煮豆燃豆萁，豆在釜中泣。</a:t>
            </a:r>
            <a:b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本是同根生，相煎何太急？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煮豆持作羹，漉菽以为汁。</a:t>
            </a:r>
            <a:b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萁在釜下燃，豆在釜中泣。</a:t>
            </a:r>
            <a:b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D9AE0361-E390-47A3-94EA-6B5CC34A74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8"/>
          <a:stretch/>
        </p:blipFill>
        <p:spPr>
          <a:xfrm flipH="1">
            <a:off x="0" y="3486040"/>
            <a:ext cx="3843383" cy="122402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A0F137AD-D37A-4FC4-8ACB-276954956E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598" y="4193580"/>
            <a:ext cx="4650169" cy="125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25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32" grpId="0" animBg="1"/>
      <p:bldP spid="33" grpId="0" animBg="1"/>
      <p:bldP spid="8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390468" y="1815774"/>
            <a:ext cx="3462444" cy="1720643"/>
          </a:xfrm>
          <a:prstGeom prst="rect">
            <a:avLst/>
          </a:prstGeom>
        </p:spPr>
        <p:txBody>
          <a:bodyPr vert="eaVert" wrap="square" lIns="68559" tIns="34280" rIns="68559" bIns="3428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风萧萧兮易水寒，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壮士一去兮不复还。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探虎穴兮入蛟宫，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仰天呼气兮成白虹。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风萧萧兮易水寒，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壮士一去兮不复还。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探虎穴兮入蛟宫，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仰天呼气兮成白虹。</a:t>
            </a: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风萧萧兮易水寒， 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壮士一去兮不复还。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探虎穴兮入蛟宫，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仰天呼气兮成白虹。</a:t>
            </a: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风萧萧兮易水寒， 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壮士一去兮不复还。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文本框 4"/>
          <p:cNvSpPr txBox="1"/>
          <p:nvPr/>
        </p:nvSpPr>
        <p:spPr>
          <a:xfrm>
            <a:off x="5196812" y="1962239"/>
            <a:ext cx="2353422" cy="761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none" lIns="68559" tIns="34280" rIns="68559" bIns="3428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799" dirty="0">
                <a:solidFill>
                  <a:schemeClr val="accent1"/>
                </a:solidFill>
                <a:latin typeface="+mn-ea"/>
                <a:cs typeface="Tahoma" panose="020B0604030504040204" pitchFamily="34" charset="0"/>
              </a:rPr>
              <a:t>时尚，</a:t>
            </a:r>
            <a:endParaRPr lang="en-US" altLang="zh-CN" sz="1799" dirty="0">
              <a:solidFill>
                <a:schemeClr val="accent1"/>
              </a:solidFill>
              <a:latin typeface="+mn-ea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1799" dirty="0">
                <a:solidFill>
                  <a:schemeClr val="accent1"/>
                </a:solidFill>
                <a:latin typeface="+mn-ea"/>
                <a:cs typeface="Tahoma" panose="020B0604030504040204" pitchFamily="34" charset="0"/>
              </a:rPr>
              <a:t>高端。</a:t>
            </a:r>
            <a:endParaRPr lang="en-US" altLang="zh-CN" sz="1799" dirty="0">
              <a:solidFill>
                <a:schemeClr val="accent1"/>
              </a:solidFill>
              <a:latin typeface="+mn-ea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1799" dirty="0">
                <a:solidFill>
                  <a:schemeClr val="accent1"/>
                </a:solidFill>
                <a:latin typeface="+mn-ea"/>
                <a:cs typeface="Tahoma" panose="020B0604030504040204" pitchFamily="34" charset="0"/>
              </a:rPr>
              <a:t>简约，</a:t>
            </a:r>
            <a:endParaRPr lang="en-US" altLang="zh-CN" sz="1799" dirty="0">
              <a:solidFill>
                <a:schemeClr val="accent1"/>
              </a:solidFill>
              <a:latin typeface="+mn-ea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1799" dirty="0">
                <a:solidFill>
                  <a:schemeClr val="accent1"/>
                </a:solidFill>
                <a:latin typeface="+mn-ea"/>
                <a:cs typeface="Tahoma" panose="020B0604030504040204" pitchFamily="34" charset="0"/>
              </a:rPr>
              <a:t>大气。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DBF9B6F2-2CE8-4FC0-86F9-F7F85C9F1D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8"/>
          <a:stretch/>
        </p:blipFill>
        <p:spPr>
          <a:xfrm>
            <a:off x="5196812" y="3082540"/>
            <a:ext cx="3934487" cy="122402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E2D3045E-5344-47A1-A361-A4DB1C3683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39" y="3793447"/>
            <a:ext cx="4650169" cy="125255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374ADF8A-3A5F-4575-8FFF-F811AADA6CCE}"/>
              </a:ext>
            </a:extLst>
          </p:cNvPr>
          <p:cNvGrpSpPr/>
          <p:nvPr/>
        </p:nvGrpSpPr>
        <p:grpSpPr>
          <a:xfrm>
            <a:off x="701281" y="1291547"/>
            <a:ext cx="4356344" cy="2506118"/>
            <a:chOff x="701281" y="1291547"/>
            <a:chExt cx="4356344" cy="2506118"/>
          </a:xfrm>
        </p:grpSpPr>
        <p:sp>
          <p:nvSpPr>
            <p:cNvPr id="13" name="矩形 12"/>
            <p:cNvSpPr/>
            <p:nvPr/>
          </p:nvSpPr>
          <p:spPr>
            <a:xfrm>
              <a:off x="701281" y="1383077"/>
              <a:ext cx="4356344" cy="241458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rtlCol="0" anchor="ctr"/>
            <a:lstStyle/>
            <a:p>
              <a:pPr algn="ctr"/>
              <a:endParaRPr lang="zh-CN" altLang="en-US" sz="1799"/>
            </a:p>
          </p:txBody>
        </p:sp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87A6BC53-8D5D-496F-99C0-DC02D76F59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8" t="25749" r="71558" b="21649"/>
            <a:stretch/>
          </p:blipFill>
          <p:spPr>
            <a:xfrm flipH="1">
              <a:off x="701281" y="1291547"/>
              <a:ext cx="949206" cy="2501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732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7835" y="2349010"/>
            <a:ext cx="1748258" cy="117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1701801" y="3709281"/>
            <a:ext cx="5892800" cy="1384782"/>
          </a:xfrm>
          <a:prstGeom prst="rect">
            <a:avLst/>
          </a:prstGeom>
        </p:spPr>
        <p:txBody>
          <a:bodyPr vert="horz" wrap="square" lIns="68559" tIns="34280" rIns="68559" bIns="3428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风萧萧兮</a:t>
            </a:r>
            <a:r>
              <a:rPr lang="en-US" altLang="zh-CN" sz="11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zh-CN" altLang="en-US" sz="11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易水寒</a:t>
            </a:r>
            <a:endParaRPr lang="en-US" altLang="zh-CN" sz="1199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壮士一去兮不复还。探虎穴兮入蛟宫，仰天呼气兮成白虹。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风萧萧兮易水寒，壮士一去兮不复还。壮士一去兮不复还。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DAB894A8-4E66-41D9-800F-17AEB74030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956"/>
          <a:stretch/>
        </p:blipFill>
        <p:spPr>
          <a:xfrm>
            <a:off x="3295064" y="2324522"/>
            <a:ext cx="3512136" cy="1511758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8066" y="1549805"/>
            <a:ext cx="1906998" cy="116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9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5471734" y="1708715"/>
            <a:ext cx="721951" cy="700043"/>
          </a:xfrm>
          <a:prstGeom prst="rect">
            <a:avLst/>
          </a:prstGeom>
          <a:noFill/>
        </p:spPr>
        <p:txBody>
          <a:bodyPr vert="horz" wrap="none" lIns="68559" tIns="34280" rIns="68559" bIns="34280" rtlCol="0">
            <a:spAutoFit/>
          </a:bodyPr>
          <a:lstStyle/>
          <a:p>
            <a:pPr algn="ctr"/>
            <a:r>
              <a:rPr lang="zh-CN" altLang="en-US" sz="4099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肆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480866" y="1233513"/>
            <a:ext cx="692198" cy="2224259"/>
          </a:xfrm>
          <a:prstGeom prst="rect">
            <a:avLst/>
          </a:prstGeom>
          <a:noFill/>
        </p:spPr>
        <p:txBody>
          <a:bodyPr vert="eaVert" wrap="square" lIns="68559" tIns="34280" rIns="68559" bIns="34280" rtlCol="0">
            <a:spAutoFit/>
          </a:bodyPr>
          <a:lstStyle/>
          <a:p>
            <a:r>
              <a:rPr lang="zh-CN" altLang="en-US" sz="1799" spc="225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单击此处添加标题</a:t>
            </a:r>
          </a:p>
        </p:txBody>
      </p:sp>
      <p:sp>
        <p:nvSpPr>
          <p:cNvPr id="54" name="Content Placeholder 2"/>
          <p:cNvSpPr txBox="1"/>
          <p:nvPr/>
        </p:nvSpPr>
        <p:spPr>
          <a:xfrm>
            <a:off x="3494126" y="1708715"/>
            <a:ext cx="921274" cy="2162021"/>
          </a:xfrm>
          <a:prstGeom prst="rect">
            <a:avLst/>
          </a:prstGeom>
        </p:spPr>
        <p:txBody>
          <a:bodyPr vert="eaVert" lIns="68559" tIns="34280" rIns="68559" bIns="3428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zh-CN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党有党风，企有特色，好的设计都是以客户特色为基线通过自己的缜密安排、成熟的视觉语言诠释出其要表达思想概念！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641800" y="1620687"/>
            <a:ext cx="0" cy="208496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289671" y="1016221"/>
            <a:ext cx="0" cy="208496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36" y="3023033"/>
            <a:ext cx="154740" cy="4219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D136D8C5-B9C4-47F9-90F8-23E87B7A4C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8" r="65139"/>
          <a:stretch/>
        </p:blipFill>
        <p:spPr>
          <a:xfrm flipH="1">
            <a:off x="-23033" y="2584069"/>
            <a:ext cx="1882120" cy="23327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4F04FFA-0F79-4F37-8DE2-9223D275FB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9" r="81836"/>
          <a:stretch/>
        </p:blipFill>
        <p:spPr>
          <a:xfrm>
            <a:off x="7917716" y="-342879"/>
            <a:ext cx="1224874" cy="205159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D1D02367-EBE0-45C5-8892-310B8305D1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2" r="60615"/>
          <a:stretch/>
        </p:blipFill>
        <p:spPr>
          <a:xfrm flipH="1">
            <a:off x="6054583" y="1602334"/>
            <a:ext cx="1360958" cy="274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6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5396" y="1551160"/>
            <a:ext cx="295028" cy="1423190"/>
          </a:xfrm>
          <a:prstGeom prst="rect">
            <a:avLst/>
          </a:prstGeom>
          <a:noFill/>
        </p:spPr>
        <p:txBody>
          <a:bodyPr vert="horz" wrap="square" lIns="68559" tIns="34280" rIns="68559" bIns="34280" rtlCol="0">
            <a:spAutoFit/>
          </a:bodyPr>
          <a:lstStyle/>
          <a:p>
            <a:pPr algn="ctr"/>
            <a:r>
              <a:rPr lang="zh-CN" altLang="en-US" sz="4399" spc="-225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目录</a:t>
            </a:r>
          </a:p>
        </p:txBody>
      </p:sp>
      <p:grpSp>
        <p:nvGrpSpPr>
          <p:cNvPr id="2" name="组合 39"/>
          <p:cNvGrpSpPr/>
          <p:nvPr/>
        </p:nvGrpSpPr>
        <p:grpSpPr>
          <a:xfrm>
            <a:off x="4622295" y="1413505"/>
            <a:ext cx="461537" cy="2261295"/>
            <a:chOff x="5718629" y="1478323"/>
            <a:chExt cx="615571" cy="3015060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5800177" y="1478323"/>
              <a:ext cx="450684" cy="3015060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vert="eaVert" wrap="square" lIns="91412" tIns="45706" rIns="91412" bIns="45706" numCol="1" anchor="t" anchorCtr="0" compatLnSpc="1"/>
            <a:lstStyle/>
            <a:p>
              <a:pPr algn="ctr"/>
              <a:endParaRPr lang="zh-CN" altLang="en-US" sz="1799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718629" y="1546952"/>
              <a:ext cx="615571" cy="50783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799" spc="450" dirty="0">
                  <a:solidFill>
                    <a:schemeClr val="accent1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壹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792953" y="2092638"/>
              <a:ext cx="472068" cy="22678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100" spc="225" dirty="0"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春秋往事山高水长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5800177" y="2024007"/>
              <a:ext cx="4506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58" y="2594953"/>
            <a:ext cx="154740" cy="421900"/>
          </a:xfrm>
          <a:prstGeom prst="rect">
            <a:avLst/>
          </a:prstGeom>
        </p:spPr>
      </p:pic>
      <p:grpSp>
        <p:nvGrpSpPr>
          <p:cNvPr id="4" name="组合 56"/>
          <p:cNvGrpSpPr/>
          <p:nvPr/>
        </p:nvGrpSpPr>
        <p:grpSpPr>
          <a:xfrm>
            <a:off x="5247798" y="1413505"/>
            <a:ext cx="461537" cy="2261295"/>
            <a:chOff x="5718629" y="1478323"/>
            <a:chExt cx="615571" cy="3015060"/>
          </a:xfrm>
        </p:grpSpPr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5800177" y="1478323"/>
              <a:ext cx="450684" cy="3015060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vert="eaVert" wrap="square" lIns="91412" tIns="45706" rIns="91412" bIns="45706" numCol="1" anchor="t" anchorCtr="0" compatLnSpc="1"/>
            <a:lstStyle/>
            <a:p>
              <a:pPr algn="ctr"/>
              <a:endParaRPr lang="zh-CN" altLang="en-US" sz="1799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718629" y="1546952"/>
              <a:ext cx="615571" cy="50783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799" spc="450" dirty="0">
                  <a:solidFill>
                    <a:schemeClr val="accent1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贰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5772599" y="2092638"/>
              <a:ext cx="492423" cy="22678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199" spc="225" dirty="0"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春秋往事山高水长</a:t>
              </a: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5800177" y="2024007"/>
              <a:ext cx="4506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组合 61"/>
          <p:cNvGrpSpPr/>
          <p:nvPr/>
        </p:nvGrpSpPr>
        <p:grpSpPr>
          <a:xfrm>
            <a:off x="5873304" y="1413505"/>
            <a:ext cx="461537" cy="2261295"/>
            <a:chOff x="5718629" y="1478323"/>
            <a:chExt cx="615571" cy="3015060"/>
          </a:xfrm>
        </p:grpSpPr>
        <p:sp>
          <p:nvSpPr>
            <p:cNvPr id="63" name="Rectangle 6"/>
            <p:cNvSpPr>
              <a:spLocks noChangeArrowheads="1"/>
            </p:cNvSpPr>
            <p:nvPr/>
          </p:nvSpPr>
          <p:spPr bwMode="auto">
            <a:xfrm>
              <a:off x="5800177" y="1478323"/>
              <a:ext cx="450684" cy="3015060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vert="eaVert" wrap="square" lIns="91412" tIns="45706" rIns="91412" bIns="45706" numCol="1" anchor="t" anchorCtr="0" compatLnSpc="1"/>
            <a:lstStyle/>
            <a:p>
              <a:pPr algn="ctr"/>
              <a:endParaRPr lang="zh-CN" altLang="en-US" sz="1799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5718629" y="1546952"/>
              <a:ext cx="615571" cy="50783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799" spc="450" dirty="0">
                  <a:solidFill>
                    <a:schemeClr val="accent1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叁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772599" y="2092638"/>
              <a:ext cx="492423" cy="22678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199" spc="225" dirty="0"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春秋往事山高水长</a:t>
              </a: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5800177" y="2024007"/>
              <a:ext cx="4506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组合 66"/>
          <p:cNvGrpSpPr/>
          <p:nvPr/>
        </p:nvGrpSpPr>
        <p:grpSpPr>
          <a:xfrm>
            <a:off x="6498810" y="1413505"/>
            <a:ext cx="461537" cy="2261295"/>
            <a:chOff x="5718629" y="1478323"/>
            <a:chExt cx="615571" cy="3015060"/>
          </a:xfrm>
        </p:grpSpPr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5800177" y="1478323"/>
              <a:ext cx="450684" cy="3015060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vert="eaVert" wrap="square" lIns="91412" tIns="45706" rIns="91412" bIns="45706" numCol="1" anchor="t" anchorCtr="0" compatLnSpc="1"/>
            <a:lstStyle/>
            <a:p>
              <a:pPr algn="ctr"/>
              <a:endParaRPr lang="zh-CN" altLang="en-US" sz="1799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5718629" y="1546952"/>
              <a:ext cx="615571" cy="50783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799" spc="450" dirty="0">
                  <a:solidFill>
                    <a:schemeClr val="accent1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肆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5792953" y="2092638"/>
              <a:ext cx="472068" cy="22678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100" spc="225" dirty="0"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春秋往事山高水长</a:t>
              </a:r>
            </a:p>
          </p:txBody>
        </p:sp>
        <p:cxnSp>
          <p:nvCxnSpPr>
            <p:cNvPr id="71" name="直接连接符 70"/>
            <p:cNvCxnSpPr/>
            <p:nvPr/>
          </p:nvCxnSpPr>
          <p:spPr>
            <a:xfrm>
              <a:off x="5800177" y="2024007"/>
              <a:ext cx="4506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EDCD60B-DF27-43E4-B271-3FF3EAEDF7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56"/>
          <a:stretch/>
        </p:blipFill>
        <p:spPr>
          <a:xfrm>
            <a:off x="0" y="2966052"/>
            <a:ext cx="4114520" cy="17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9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671826" y="998707"/>
            <a:ext cx="493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14" name="TextBox 28"/>
          <p:cNvSpPr txBox="1"/>
          <p:nvPr/>
        </p:nvSpPr>
        <p:spPr>
          <a:xfrm>
            <a:off x="4773411" y="1492425"/>
            <a:ext cx="819455" cy="19994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592857" y="1096495"/>
            <a:ext cx="0" cy="239535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271488" y="998707"/>
            <a:ext cx="493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18" name="TextBox 28"/>
          <p:cNvSpPr txBox="1"/>
          <p:nvPr/>
        </p:nvSpPr>
        <p:spPr>
          <a:xfrm>
            <a:off x="3373073" y="1492425"/>
            <a:ext cx="819455" cy="19994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192519" y="1096495"/>
            <a:ext cx="0" cy="239535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967601" y="998707"/>
            <a:ext cx="493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21" name="TextBox 28"/>
          <p:cNvSpPr txBox="1"/>
          <p:nvPr/>
        </p:nvSpPr>
        <p:spPr>
          <a:xfrm>
            <a:off x="2069187" y="1492425"/>
            <a:ext cx="819455" cy="19994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888633" y="1096495"/>
            <a:ext cx="0" cy="239535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590784" y="998707"/>
            <a:ext cx="493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24" name="TextBox 28"/>
          <p:cNvSpPr txBox="1"/>
          <p:nvPr/>
        </p:nvSpPr>
        <p:spPr>
          <a:xfrm>
            <a:off x="692369" y="1492425"/>
            <a:ext cx="819455" cy="19994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511816" y="1096495"/>
            <a:ext cx="0" cy="239535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38BAD249-DE32-4A89-B04B-301D33ED82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7"/>
          <a:stretch/>
        </p:blipFill>
        <p:spPr>
          <a:xfrm>
            <a:off x="3692589" y="1966934"/>
            <a:ext cx="5143501" cy="273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20" grpId="0"/>
      <p:bldP spid="21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>
            <a:cxnSpLocks/>
          </p:cNvCxnSpPr>
          <p:nvPr/>
        </p:nvCxnSpPr>
        <p:spPr>
          <a:xfrm>
            <a:off x="5472032" y="712269"/>
            <a:ext cx="0" cy="443202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628444" y="2281230"/>
            <a:ext cx="415456" cy="1627348"/>
          </a:xfrm>
          <a:prstGeom prst="rect">
            <a:avLst/>
          </a:prstGeom>
          <a:noFill/>
        </p:spPr>
        <p:txBody>
          <a:bodyPr vert="eaVert" wrap="none" lIns="68559" tIns="34280" rIns="68559" bIns="34280" rtlCol="0">
            <a:spAutoFit/>
          </a:bodyPr>
          <a:lstStyle/>
          <a:p>
            <a:r>
              <a:rPr lang="zh-CN" altLang="en-US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20063" y="2294414"/>
            <a:ext cx="507789" cy="2113994"/>
          </a:xfrm>
          <a:prstGeom prst="rect">
            <a:avLst/>
          </a:prstGeom>
          <a:noFill/>
        </p:spPr>
        <p:txBody>
          <a:bodyPr vert="eaVert" wrap="square" lIns="68559" tIns="34280" rIns="68559" bIns="3428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/>
              <a:t>点一滴墨，倾一世魂。用一辈子的桃花运，换一场不分手的恋情</a:t>
            </a:r>
            <a:endParaRPr lang="zh-CN" altLang="en-US" sz="800" spc="225" dirty="0"/>
          </a:p>
        </p:txBody>
      </p:sp>
      <p:sp>
        <p:nvSpPr>
          <p:cNvPr id="10" name="文本框 9"/>
          <p:cNvSpPr txBox="1"/>
          <p:nvPr/>
        </p:nvSpPr>
        <p:spPr>
          <a:xfrm>
            <a:off x="6897949" y="2294414"/>
            <a:ext cx="507789" cy="2113994"/>
          </a:xfrm>
          <a:prstGeom prst="rect">
            <a:avLst/>
          </a:prstGeom>
          <a:noFill/>
        </p:spPr>
        <p:txBody>
          <a:bodyPr vert="eaVert" wrap="square" lIns="68559" tIns="34280" rIns="68559" bIns="3428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/>
              <a:t>点一滴墨，倾一世魂。用一辈子的桃花运，换一场不分手的恋情</a:t>
            </a:r>
            <a:endParaRPr lang="zh-CN" altLang="en-US" sz="800" spc="225" dirty="0"/>
          </a:p>
        </p:txBody>
      </p:sp>
      <p:sp>
        <p:nvSpPr>
          <p:cNvPr id="11" name="文本框 10"/>
          <p:cNvSpPr txBox="1"/>
          <p:nvPr/>
        </p:nvSpPr>
        <p:spPr>
          <a:xfrm>
            <a:off x="7575834" y="2294414"/>
            <a:ext cx="507789" cy="2113994"/>
          </a:xfrm>
          <a:prstGeom prst="rect">
            <a:avLst/>
          </a:prstGeom>
          <a:noFill/>
        </p:spPr>
        <p:txBody>
          <a:bodyPr vert="eaVert" wrap="square" lIns="68559" tIns="34280" rIns="68559" bIns="3428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/>
              <a:t>点一滴墨，倾一世魂。用一辈子的桃花运，换一场不分手的恋情</a:t>
            </a:r>
            <a:endParaRPr lang="zh-CN" altLang="en-US" sz="800" spc="225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29" y="3662307"/>
            <a:ext cx="299642" cy="2937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DBDDD7E-4BAF-4B86-8364-48BAA8E82A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7"/>
          <a:stretch/>
        </p:blipFill>
        <p:spPr>
          <a:xfrm>
            <a:off x="-213232" y="1533450"/>
            <a:ext cx="5143501" cy="27354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2D5B3989-BA99-45D0-8EB0-C3F8709528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9" y="786261"/>
            <a:ext cx="3016306" cy="3016306"/>
          </a:xfrm>
          <a:prstGeom prst="sun">
            <a:avLst/>
          </a:prstGeom>
        </p:spPr>
      </p:pic>
    </p:spTree>
    <p:extLst>
      <p:ext uri="{BB962C8B-B14F-4D97-AF65-F5344CB8AC3E}">
        <p14:creationId xmlns:p14="http://schemas.microsoft.com/office/powerpoint/2010/main" val="174702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AD0C39E3-E34A-4CAC-B154-58AF474E5631}"/>
              </a:ext>
            </a:extLst>
          </p:cNvPr>
          <p:cNvSpPr/>
          <p:nvPr/>
        </p:nvSpPr>
        <p:spPr>
          <a:xfrm rot="5400000">
            <a:off x="3879942" y="1111161"/>
            <a:ext cx="1638116" cy="254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1799"/>
          </a:p>
        </p:txBody>
      </p:sp>
      <p:sp>
        <p:nvSpPr>
          <p:cNvPr id="11" name="矩形 10"/>
          <p:cNvSpPr/>
          <p:nvPr/>
        </p:nvSpPr>
        <p:spPr>
          <a:xfrm>
            <a:off x="6486479" y="2056689"/>
            <a:ext cx="3595687" cy="1392689"/>
          </a:xfrm>
          <a:prstGeom prst="rect">
            <a:avLst/>
          </a:prstGeom>
        </p:spPr>
        <p:txBody>
          <a:bodyPr vert="horz" wrap="square" lIns="68580" tIns="34290" rIns="68580" bIns="34290">
            <a:spAutoFit/>
          </a:bodyPr>
          <a:lstStyle/>
          <a:p>
            <a:r>
              <a:rPr lang="zh-CN" altLang="en-US" sz="1400" spc="225" dirty="0">
                <a:solidFill>
                  <a:schemeClr val="accent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此处添加标题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壮士一去兮不复还。探虎穴兮入蛟宫，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仰天呼气兮成白虹。风萧萧兮易水寒，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壮士一去兮不复还。壮士一去兮不复还。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9638" y="2056689"/>
            <a:ext cx="3595687" cy="1392689"/>
          </a:xfrm>
          <a:prstGeom prst="rect">
            <a:avLst/>
          </a:prstGeom>
        </p:spPr>
        <p:txBody>
          <a:bodyPr vert="horz" wrap="square" lIns="68580" tIns="34290" rIns="68580" bIns="34290">
            <a:spAutoFit/>
          </a:bodyPr>
          <a:lstStyle/>
          <a:p>
            <a:r>
              <a:rPr lang="zh-CN" altLang="en-US" sz="1400" spc="225" dirty="0">
                <a:solidFill>
                  <a:schemeClr val="accent1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此处添加标题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壮士一去兮不复还。探虎穴兮入蛟宫，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仰天呼气兮成白虹。风萧萧兮易水寒，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壮士一去兮不复还。壮士一去兮不复还。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68361457-53EB-496A-B5F5-CCB662AF0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766" y="1803400"/>
            <a:ext cx="2485117" cy="188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98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648076" y="1798809"/>
            <a:ext cx="2492990" cy="1295380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风萧萧兮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易水寒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壮士一去兮不复还。探虎穴兮入蛟宫，仰天呼气兮成白虹。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风萧萧兮易水寒，壮士一去兮不复还。壮士一去兮不复还。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047" y="1855634"/>
            <a:ext cx="2693979" cy="18021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5"/>
          <p:cNvSpPr txBox="1"/>
          <p:nvPr/>
        </p:nvSpPr>
        <p:spPr>
          <a:xfrm>
            <a:off x="6256015" y="1886212"/>
            <a:ext cx="307777" cy="9156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zh-CN" altLang="en-US" sz="1100" dirty="0">
                <a:gradFill>
                  <a:gsLst>
                    <a:gs pos="0">
                      <a:schemeClr val="tx1"/>
                    </a:gs>
                    <a:gs pos="100000">
                      <a:srgbClr val="C00000"/>
                    </a:gs>
                  </a:gsLst>
                  <a:lin ang="0" scaled="0"/>
                </a:gradFill>
              </a:rPr>
              <a:t>这里输入标题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2572668" y="4193328"/>
            <a:ext cx="3992315" cy="300082"/>
          </a:xfrm>
          <a:prstGeom prst="rect">
            <a:avLst/>
          </a:prstGeom>
        </p:spPr>
        <p:txBody>
          <a:bodyPr vert="horz"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00" dirty="0">
                <a:solidFill>
                  <a:schemeClr val="bg1">
                    <a:lumMod val="75000"/>
                  </a:schemeClr>
                </a:solidFill>
              </a:rPr>
              <a:t>ICIBA English for the majority of users to provide online translation, online dictionary, spoken English, English learning materials, Chinese dictionary, </a:t>
            </a:r>
            <a:r>
              <a:rPr lang="en-US" altLang="zh-CN" sz="500" dirty="0" err="1">
                <a:solidFill>
                  <a:schemeClr val="bg1">
                    <a:lumMod val="75000"/>
                  </a:schemeClr>
                </a:solidFill>
              </a:rPr>
              <a:t>Kingsoft</a:t>
            </a:r>
            <a:r>
              <a:rPr lang="en-US" altLang="zh-CN" sz="500" dirty="0">
                <a:solidFill>
                  <a:schemeClr val="bg1">
                    <a:lumMod val="75000"/>
                  </a:schemeClr>
                </a:solidFill>
              </a:rPr>
              <a:t> downloading services, is committed to provide you with quality authoritative online English service is 50 million English learners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7600C3FD-1DC3-4287-B418-A758DF48C575}"/>
              </a:ext>
            </a:extLst>
          </p:cNvPr>
          <p:cNvGrpSpPr/>
          <p:nvPr/>
        </p:nvGrpSpPr>
        <p:grpSpPr>
          <a:xfrm>
            <a:off x="876300" y="1041168"/>
            <a:ext cx="6883413" cy="2737414"/>
            <a:chOff x="876300" y="1041168"/>
            <a:chExt cx="6883413" cy="2737414"/>
          </a:xfrm>
        </p:grpSpPr>
        <p:sp>
          <p:nvSpPr>
            <p:cNvPr id="3" name="矩形 2"/>
            <p:cNvSpPr/>
            <p:nvPr/>
          </p:nvSpPr>
          <p:spPr>
            <a:xfrm>
              <a:off x="876300" y="1293408"/>
              <a:ext cx="6883413" cy="2315290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5898CE0C-B44C-44CF-AA69-082C7B0162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16"/>
            <a:stretch/>
          </p:blipFill>
          <p:spPr>
            <a:xfrm>
              <a:off x="5435600" y="2768701"/>
              <a:ext cx="2324113" cy="1009881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DDF8CF7A-EF49-4A3D-B993-20A1DF0D07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4002"/>
            <a:stretch/>
          </p:blipFill>
          <p:spPr>
            <a:xfrm flipH="1">
              <a:off x="876302" y="1041168"/>
              <a:ext cx="1092200" cy="1009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801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5377" y="1852465"/>
            <a:ext cx="645325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2124484" y="1780457"/>
            <a:ext cx="143972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4" name="椭圆 3"/>
          <p:cNvSpPr/>
          <p:nvPr/>
        </p:nvSpPr>
        <p:spPr>
          <a:xfrm>
            <a:off x="3708171" y="1780457"/>
            <a:ext cx="143972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5" name="椭圆 4"/>
          <p:cNvSpPr/>
          <p:nvPr/>
        </p:nvSpPr>
        <p:spPr>
          <a:xfrm>
            <a:off x="5291857" y="1780457"/>
            <a:ext cx="143972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6" name="椭圆 5"/>
          <p:cNvSpPr/>
          <p:nvPr/>
        </p:nvSpPr>
        <p:spPr>
          <a:xfrm>
            <a:off x="6875545" y="1780457"/>
            <a:ext cx="143972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7" name="矩形 6"/>
          <p:cNvSpPr/>
          <p:nvPr/>
        </p:nvSpPr>
        <p:spPr>
          <a:xfrm>
            <a:off x="1697572" y="1348833"/>
            <a:ext cx="1141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3137287" y="1348833"/>
            <a:ext cx="1141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4792960" y="1348833"/>
            <a:ext cx="1141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6376648" y="1348833"/>
            <a:ext cx="1141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输入标题</a:t>
            </a:r>
          </a:p>
        </p:txBody>
      </p:sp>
      <p:sp>
        <p:nvSpPr>
          <p:cNvPr id="11" name="椭圆 10"/>
          <p:cNvSpPr/>
          <p:nvPr/>
        </p:nvSpPr>
        <p:spPr>
          <a:xfrm>
            <a:off x="1764555" y="2140497"/>
            <a:ext cx="863830" cy="86409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/>
          </a:p>
        </p:txBody>
      </p:sp>
      <p:sp>
        <p:nvSpPr>
          <p:cNvPr id="12" name="椭圆 11"/>
          <p:cNvSpPr/>
          <p:nvPr/>
        </p:nvSpPr>
        <p:spPr>
          <a:xfrm>
            <a:off x="4931929" y="2140497"/>
            <a:ext cx="863830" cy="86409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/>
          </a:p>
        </p:txBody>
      </p:sp>
      <p:sp>
        <p:nvSpPr>
          <p:cNvPr id="13" name="椭圆 12"/>
          <p:cNvSpPr/>
          <p:nvPr/>
        </p:nvSpPr>
        <p:spPr>
          <a:xfrm>
            <a:off x="3348242" y="2140497"/>
            <a:ext cx="863830" cy="86409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14" name="椭圆 13"/>
          <p:cNvSpPr/>
          <p:nvPr/>
        </p:nvSpPr>
        <p:spPr>
          <a:xfrm>
            <a:off x="6515616" y="2140497"/>
            <a:ext cx="863830" cy="86409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15" name="TextBox 9"/>
          <p:cNvSpPr txBox="1"/>
          <p:nvPr/>
        </p:nvSpPr>
        <p:spPr>
          <a:xfrm rot="16200000">
            <a:off x="1850221" y="3135989"/>
            <a:ext cx="692497" cy="1139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单击此处添加文本内容</a:t>
            </a:r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单击此处添加文本内容</a:t>
            </a:r>
            <a:endParaRPr lang="en-US" altLang="zh-CN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9"/>
          <p:cNvSpPr txBox="1"/>
          <p:nvPr/>
        </p:nvSpPr>
        <p:spPr>
          <a:xfrm rot="16200000">
            <a:off x="3502711" y="3135989"/>
            <a:ext cx="692497" cy="1139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单击此处添加文本内容</a:t>
            </a:r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单击此处添加文本内容</a:t>
            </a:r>
            <a:endParaRPr lang="en-US" altLang="zh-CN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9"/>
          <p:cNvSpPr txBox="1"/>
          <p:nvPr/>
        </p:nvSpPr>
        <p:spPr>
          <a:xfrm rot="16200000">
            <a:off x="5018959" y="3135990"/>
            <a:ext cx="692497" cy="1139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单击此处添加文本内容</a:t>
            </a:r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单击此处添加文本内容</a:t>
            </a:r>
            <a:endParaRPr lang="en-US" altLang="zh-CN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9"/>
          <p:cNvSpPr txBox="1"/>
          <p:nvPr/>
        </p:nvSpPr>
        <p:spPr>
          <a:xfrm rot="16200000">
            <a:off x="6599919" y="3135990"/>
            <a:ext cx="692497" cy="1139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单击此处添加文本内容</a:t>
            </a:r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1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单击此处添加文本内容</a:t>
            </a:r>
            <a:endParaRPr lang="en-US" altLang="zh-CN" sz="11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92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2FC80D5-8F3B-4197-9E13-44EE815F7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8"/>
          <a:stretch/>
        </p:blipFill>
        <p:spPr>
          <a:xfrm>
            <a:off x="3780157" y="2464566"/>
            <a:ext cx="5362433" cy="199061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6C791024-B5E4-4AD3-956F-E8916F9CC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05" y="3750444"/>
            <a:ext cx="5782527" cy="155756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E46DF501-D3D6-4EFD-BD1D-8C9F86106C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6" r="52105" b="76061"/>
          <a:stretch/>
        </p:blipFill>
        <p:spPr>
          <a:xfrm>
            <a:off x="6011716" y="916872"/>
            <a:ext cx="755851" cy="79184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A2A4F5B7-B378-4A2D-8790-3FBF964135B2}"/>
              </a:ext>
            </a:extLst>
          </p:cNvPr>
          <p:cNvSpPr txBox="1"/>
          <p:nvPr/>
        </p:nvSpPr>
        <p:spPr>
          <a:xfrm>
            <a:off x="3868852" y="916872"/>
            <a:ext cx="446234" cy="21015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eaVert" wrap="square" lIns="68559" tIns="34280" rIns="68559" bIns="3428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方正兰亭细黑_GBK"/>
                <a:ea typeface="方正兰亭超细黑简体" panose="02000000000000000000" pitchFamily="2" charset="-122"/>
              </a:rPr>
              <a:t>谢谢您的观赏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F1EAAC44-870E-4A6C-B89E-C5E626DF9A5A}"/>
              </a:ext>
            </a:extLst>
          </p:cNvPr>
          <p:cNvCxnSpPr>
            <a:cxnSpLocks/>
          </p:cNvCxnSpPr>
          <p:nvPr/>
        </p:nvCxnSpPr>
        <p:spPr>
          <a:xfrm>
            <a:off x="3534692" y="785394"/>
            <a:ext cx="0" cy="302340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CDC843F-130C-4A6F-A261-884C3AC5F392}"/>
              </a:ext>
            </a:extLst>
          </p:cNvPr>
          <p:cNvSpPr txBox="1"/>
          <p:nvPr/>
        </p:nvSpPr>
        <p:spPr>
          <a:xfrm>
            <a:off x="2691969" y="1445728"/>
            <a:ext cx="553955" cy="2267552"/>
          </a:xfrm>
          <a:prstGeom prst="rect">
            <a:avLst/>
          </a:prstGeom>
          <a:noFill/>
        </p:spPr>
        <p:txBody>
          <a:bodyPr vert="eaVert" wrap="square" lIns="68559" tIns="34280" rIns="68559" bIns="3428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请在这里，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输入副标题输入副标题请在这里，输入副标题输入副标题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2B259F1F-70AD-4908-9165-6F9E322C71D1}"/>
              </a:ext>
            </a:extLst>
          </p:cNvPr>
          <p:cNvSpPr txBox="1"/>
          <p:nvPr/>
        </p:nvSpPr>
        <p:spPr>
          <a:xfrm>
            <a:off x="2111247" y="1732214"/>
            <a:ext cx="369289" cy="2267552"/>
          </a:xfrm>
          <a:prstGeom prst="rect">
            <a:avLst/>
          </a:prstGeom>
          <a:noFill/>
        </p:spPr>
        <p:txBody>
          <a:bodyPr vert="eaVert" wrap="square" lIns="68559" tIns="34280" rIns="68559" bIns="3428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+mj-ea"/>
              </a:rPr>
              <a:t>汇报人</a:t>
            </a:r>
            <a:r>
              <a:rPr lang="zh-CN" altLang="en-US" sz="1000" dirty="0" smtClean="0">
                <a:solidFill>
                  <a:schemeClr val="accent1"/>
                </a:solidFill>
                <a:latin typeface="+mj-ea"/>
              </a:rPr>
              <a:t>：王夫子</a:t>
            </a:r>
            <a:r>
              <a:rPr lang="en-US" altLang="zh-CN" sz="1000" dirty="0" smtClean="0">
                <a:solidFill>
                  <a:schemeClr val="accent1"/>
                </a:solidFill>
                <a:latin typeface="+mj-ea"/>
              </a:rPr>
              <a:t>PPT</a:t>
            </a:r>
            <a:r>
              <a:rPr lang="zh-CN" altLang="en-US" sz="1000" dirty="0" smtClean="0">
                <a:solidFill>
                  <a:schemeClr val="accent1"/>
                </a:solidFill>
                <a:latin typeface="+mj-ea"/>
              </a:rPr>
              <a:t>     </a:t>
            </a:r>
            <a:r>
              <a:rPr lang="zh-CN" altLang="en-US" sz="1000" dirty="0">
                <a:solidFill>
                  <a:schemeClr val="accent1"/>
                </a:solidFill>
                <a:latin typeface="+mj-ea"/>
              </a:rPr>
              <a:t>时间：</a:t>
            </a:r>
            <a:r>
              <a:rPr lang="en-US" altLang="zh-CN" sz="1000" dirty="0">
                <a:solidFill>
                  <a:schemeClr val="accent1"/>
                </a:solidFill>
                <a:latin typeface="+mj-ea"/>
              </a:rPr>
              <a:t>x</a:t>
            </a:r>
            <a:r>
              <a:rPr lang="zh-CN" altLang="en-US" sz="1000" dirty="0">
                <a:solidFill>
                  <a:schemeClr val="accent1"/>
                </a:solidFill>
                <a:latin typeface="+mj-ea"/>
              </a:rPr>
              <a:t>月</a:t>
            </a:r>
            <a:r>
              <a:rPr lang="en-US" altLang="zh-CN" sz="1000" dirty="0">
                <a:solidFill>
                  <a:schemeClr val="accent1"/>
                </a:solidFill>
                <a:latin typeface="+mj-ea"/>
              </a:rPr>
              <a:t>x</a:t>
            </a:r>
            <a:r>
              <a:rPr lang="zh-CN" altLang="en-US" sz="1000" dirty="0">
                <a:solidFill>
                  <a:schemeClr val="accent1"/>
                </a:solidFill>
                <a:latin typeface="+mj-ea"/>
              </a:rPr>
              <a:t>日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E336B93-A97C-489F-ADF6-89E0839124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8" r="65139"/>
          <a:stretch/>
        </p:blipFill>
        <p:spPr>
          <a:xfrm flipH="1">
            <a:off x="-23033" y="2584069"/>
            <a:ext cx="1882120" cy="23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5471734" y="1708715"/>
            <a:ext cx="721950" cy="700043"/>
          </a:xfrm>
          <a:prstGeom prst="rect">
            <a:avLst/>
          </a:prstGeom>
          <a:noFill/>
        </p:spPr>
        <p:txBody>
          <a:bodyPr vert="horz" wrap="none" lIns="68559" tIns="34280" rIns="68559" bIns="34280" rtlCol="0">
            <a:spAutoFit/>
          </a:bodyPr>
          <a:lstStyle/>
          <a:p>
            <a:pPr algn="ctr"/>
            <a:r>
              <a:rPr lang="zh-CN" altLang="en-US" sz="4099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壹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480866" y="1233513"/>
            <a:ext cx="692198" cy="2224259"/>
          </a:xfrm>
          <a:prstGeom prst="rect">
            <a:avLst/>
          </a:prstGeom>
          <a:noFill/>
        </p:spPr>
        <p:txBody>
          <a:bodyPr vert="eaVert" wrap="square" lIns="68559" tIns="34280" rIns="68559" bIns="34280" rtlCol="0">
            <a:spAutoFit/>
          </a:bodyPr>
          <a:lstStyle/>
          <a:p>
            <a:r>
              <a:rPr lang="zh-CN" altLang="en-US" sz="1799" spc="225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单击此处添加标题</a:t>
            </a:r>
          </a:p>
        </p:txBody>
      </p:sp>
      <p:sp>
        <p:nvSpPr>
          <p:cNvPr id="54" name="Content Placeholder 2"/>
          <p:cNvSpPr txBox="1"/>
          <p:nvPr/>
        </p:nvSpPr>
        <p:spPr>
          <a:xfrm>
            <a:off x="3494126" y="1708715"/>
            <a:ext cx="921274" cy="2162021"/>
          </a:xfrm>
          <a:prstGeom prst="rect">
            <a:avLst/>
          </a:prstGeom>
        </p:spPr>
        <p:txBody>
          <a:bodyPr vert="eaVert" lIns="68559" tIns="34280" rIns="68559" bIns="3428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zh-CN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党有党风，企有特色，好的设计都是以客户特色为基线通过自己的缜密安排、成熟的视觉语言诠释出其要表达思想概念！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641800" y="1620687"/>
            <a:ext cx="0" cy="208496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289671" y="1016221"/>
            <a:ext cx="0" cy="208496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36" y="3023033"/>
            <a:ext cx="154740" cy="4219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D136D8C5-B9C4-47F9-90F8-23E87B7A4C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8" r="65139"/>
          <a:stretch/>
        </p:blipFill>
        <p:spPr>
          <a:xfrm flipH="1">
            <a:off x="-23033" y="2584069"/>
            <a:ext cx="1882120" cy="23327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4F04FFA-0F79-4F37-8DE2-9223D275FB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9" r="81836"/>
          <a:stretch/>
        </p:blipFill>
        <p:spPr>
          <a:xfrm>
            <a:off x="7917716" y="-342879"/>
            <a:ext cx="1224874" cy="205159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D1D02367-EBE0-45C5-8892-310B8305D1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2" r="60615"/>
          <a:stretch/>
        </p:blipFill>
        <p:spPr>
          <a:xfrm flipH="1">
            <a:off x="6054583" y="1602334"/>
            <a:ext cx="1360958" cy="274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95651" y="1320170"/>
            <a:ext cx="322995" cy="2377554"/>
          </a:xfrm>
          <a:prstGeom prst="rect">
            <a:avLst/>
          </a:prstGeom>
          <a:noFill/>
        </p:spPr>
        <p:txBody>
          <a:bodyPr vert="eaVert" wrap="none" lIns="68559" tIns="34280" rIns="68559" bIns="34280" rtlCol="0">
            <a:spAutoFit/>
          </a:bodyPr>
          <a:lstStyle/>
          <a:p>
            <a:r>
              <a:rPr lang="zh-CN" altLang="en-US" sz="11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人生恰似茶中味，苦涩香甘品自明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556495" y="1333354"/>
            <a:ext cx="1162575" cy="2084966"/>
            <a:chOff x="5185433" y="1500940"/>
            <a:chExt cx="1550581" cy="2779953"/>
          </a:xfrm>
        </p:grpSpPr>
        <p:sp>
          <p:nvSpPr>
            <p:cNvPr id="7" name="文本框 6"/>
            <p:cNvSpPr txBox="1"/>
            <p:nvPr/>
          </p:nvSpPr>
          <p:spPr>
            <a:xfrm>
              <a:off x="5185433" y="1584960"/>
              <a:ext cx="656794" cy="240578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此处添加标题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750825" y="1500940"/>
              <a:ext cx="985189" cy="2656758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zh-CN" sz="8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设计师不是艺术家，我们要表达的是客户、是市场！不仅要全面认识自己，更需要全面理解客户！</a:t>
              </a:r>
              <a:endParaRPr lang="zh-CN" altLang="en-US" sz="8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787762" y="1500940"/>
              <a:ext cx="0" cy="277995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14"/>
          <p:cNvGrpSpPr/>
          <p:nvPr/>
        </p:nvGrpSpPr>
        <p:grpSpPr>
          <a:xfrm>
            <a:off x="2011067" y="1333353"/>
            <a:ext cx="1517335" cy="2084966"/>
            <a:chOff x="2531089" y="1500940"/>
            <a:chExt cx="2023737" cy="2779953"/>
          </a:xfrm>
        </p:grpSpPr>
        <p:sp>
          <p:nvSpPr>
            <p:cNvPr id="11" name="文本框 10"/>
            <p:cNvSpPr txBox="1"/>
            <p:nvPr/>
          </p:nvSpPr>
          <p:spPr>
            <a:xfrm>
              <a:off x="2830746" y="1500940"/>
              <a:ext cx="1724080" cy="2656758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zh-CN" sz="8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党有党风，企有特色，好的设计都是以客户特色为基线通过自己的缜密安排、成熟的视觉语言诠释出其要表达思想概念！——情缘素材</a:t>
              </a:r>
            </a:p>
            <a:p>
              <a:pPr algn="just">
                <a:lnSpc>
                  <a:spcPct val="150000"/>
                </a:lnSpc>
              </a:pPr>
              <a:endParaRPr lang="zh-CN" altLang="en-US" sz="8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531089" y="1551093"/>
              <a:ext cx="656793" cy="240578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此处添加标题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188400" y="1500940"/>
              <a:ext cx="0" cy="277995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9528B16-BE91-4FC5-B910-7404E38F83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2" y="3469235"/>
            <a:ext cx="7594500" cy="167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5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83963" y="1249808"/>
            <a:ext cx="1664765" cy="298743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1799"/>
          </a:p>
        </p:txBody>
      </p:sp>
      <p:sp>
        <p:nvSpPr>
          <p:cNvPr id="14" name="矩形 13"/>
          <p:cNvSpPr/>
          <p:nvPr/>
        </p:nvSpPr>
        <p:spPr>
          <a:xfrm>
            <a:off x="6240430" y="1249808"/>
            <a:ext cx="1763652" cy="298743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1799"/>
          </a:p>
        </p:txBody>
      </p:sp>
      <p:grpSp>
        <p:nvGrpSpPr>
          <p:cNvPr id="3" name="组合 26"/>
          <p:cNvGrpSpPr/>
          <p:nvPr/>
        </p:nvGrpSpPr>
        <p:grpSpPr>
          <a:xfrm>
            <a:off x="4761318" y="1249806"/>
            <a:ext cx="1519700" cy="2098151"/>
            <a:chOff x="6545132" y="2842848"/>
            <a:chExt cx="2026891" cy="2797533"/>
          </a:xfrm>
        </p:grpSpPr>
        <p:sp>
          <p:nvSpPr>
            <p:cNvPr id="13" name="矩形 12"/>
            <p:cNvSpPr/>
            <p:nvPr/>
          </p:nvSpPr>
          <p:spPr>
            <a:xfrm>
              <a:off x="6545132" y="2842848"/>
              <a:ext cx="1349782" cy="2766841"/>
            </a:xfrm>
            <a:prstGeom prst="rect">
              <a:avLst/>
            </a:prstGeom>
          </p:spPr>
          <p:txBody>
            <a:bodyPr vert="eaVert" wrap="square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情缘素材工作室是一家为企业、个人提供专业创意、品牌整合设计的顾问机构，</a:t>
              </a:r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年以上工作经验！以客户为基准，用智慧嫁接商业与艺术，致力于奉献！贴心于服务！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956280" y="2842848"/>
              <a:ext cx="615743" cy="220060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此处添加标题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7897705" y="2860428"/>
              <a:ext cx="0" cy="277995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25"/>
          <p:cNvGrpSpPr/>
          <p:nvPr/>
        </p:nvGrpSpPr>
        <p:grpSpPr>
          <a:xfrm>
            <a:off x="885044" y="1705959"/>
            <a:ext cx="1573229" cy="2098151"/>
            <a:chOff x="1977507" y="608202"/>
            <a:chExt cx="2098285" cy="2797533"/>
          </a:xfrm>
        </p:grpSpPr>
        <p:sp>
          <p:nvSpPr>
            <p:cNvPr id="11" name="矩形 10"/>
            <p:cNvSpPr/>
            <p:nvPr/>
          </p:nvSpPr>
          <p:spPr>
            <a:xfrm>
              <a:off x="1977507" y="608202"/>
              <a:ext cx="1349782" cy="2766841"/>
            </a:xfrm>
            <a:prstGeom prst="rect">
              <a:avLst/>
            </a:prstGeom>
          </p:spPr>
          <p:txBody>
            <a:bodyPr vert="eaVert" wrap="square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情缘素材工作室是一家为企业、个人提供专业创意、品牌整合设计的顾问机构，</a:t>
              </a:r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年以上工作经验！以客户为基准，用智慧嫁接商业与艺术，致力于奉献！贴心于服务！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460049" y="608202"/>
              <a:ext cx="615743" cy="220060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pc="2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此处添加标题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398683" y="625782"/>
              <a:ext cx="0" cy="277995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973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624692" y="1292126"/>
            <a:ext cx="1947072" cy="1661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2820563" y="1745676"/>
            <a:ext cx="1570329" cy="1177225"/>
          </a:xfrm>
          <a:prstGeom prst="rect">
            <a:avLst/>
          </a:prstGeom>
        </p:spPr>
        <p:txBody>
          <a:bodyPr wrap="square" lIns="68559" tIns="34280" rIns="68559" bIns="3428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煮豆燃豆萁，豆在釜中泣。</a:t>
            </a:r>
            <a:b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本是同根生，相煎何太急？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萁在釜下燃，豆在釜中泣。</a:t>
            </a:r>
            <a:b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本自同根生，相煎何太急？</a:t>
            </a:r>
          </a:p>
        </p:txBody>
      </p:sp>
      <p:sp>
        <p:nvSpPr>
          <p:cNvPr id="35" name="矩形 34"/>
          <p:cNvSpPr/>
          <p:nvPr/>
        </p:nvSpPr>
        <p:spPr>
          <a:xfrm>
            <a:off x="4572405" y="2392260"/>
            <a:ext cx="1570329" cy="1454224"/>
          </a:xfrm>
          <a:prstGeom prst="rect">
            <a:avLst/>
          </a:prstGeom>
        </p:spPr>
        <p:txBody>
          <a:bodyPr wrap="square" lIns="68559" tIns="34280" rIns="68559" bIns="3428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煮豆燃豆萁，豆在釜中泣。</a:t>
            </a:r>
            <a:b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本是同根生，相煎何太急？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煮豆持作羹，漉菽以为汁。</a:t>
            </a:r>
            <a:b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萁在釜下燃，豆在釜中泣。</a:t>
            </a:r>
            <a:b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本自同根生，相煎何太急？</a:t>
            </a:r>
          </a:p>
        </p:txBody>
      </p:sp>
      <p:sp>
        <p:nvSpPr>
          <p:cNvPr id="36" name="矩形 35"/>
          <p:cNvSpPr/>
          <p:nvPr/>
        </p:nvSpPr>
        <p:spPr>
          <a:xfrm>
            <a:off x="6494359" y="2938324"/>
            <a:ext cx="1570329" cy="1454224"/>
          </a:xfrm>
          <a:prstGeom prst="rect">
            <a:avLst/>
          </a:prstGeom>
        </p:spPr>
        <p:txBody>
          <a:bodyPr wrap="square" lIns="68559" tIns="34280" rIns="68559" bIns="3428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煮豆燃豆萁，豆在釜中泣。</a:t>
            </a:r>
            <a:b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本是同根生，相煎何太急？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煮豆持作羹，漉菽以为汁。</a:t>
            </a:r>
            <a:b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萁在釜下燃，豆在釜中泣。</a:t>
            </a:r>
            <a:b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265F11C8-26FC-4728-A44A-E694DBA958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56" b="18169"/>
          <a:stretch/>
        </p:blipFill>
        <p:spPr>
          <a:xfrm>
            <a:off x="2443820" y="3846484"/>
            <a:ext cx="5143501" cy="127942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F28FAA67-918A-4FD2-B002-CAFC8C69F2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1" t="58691" r="5382" b="33225"/>
          <a:stretch/>
        </p:blipFill>
        <p:spPr>
          <a:xfrm>
            <a:off x="839136" y="2269406"/>
            <a:ext cx="1916305" cy="72265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33AD0953-F9C1-414F-9315-0C3A130EB6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1" t="58691" r="5382" b="33225"/>
          <a:stretch/>
        </p:blipFill>
        <p:spPr>
          <a:xfrm>
            <a:off x="6867852" y="3853530"/>
            <a:ext cx="1916305" cy="7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87207" y="1996658"/>
            <a:ext cx="4878216" cy="1179434"/>
          </a:xfrm>
          <a:prstGeom prst="rect">
            <a:avLst/>
          </a:prstGeom>
          <a:noFill/>
        </p:spPr>
        <p:txBody>
          <a:bodyPr vert="eaVert" wrap="square" lIns="68559" tIns="34280" rIns="68559" bIns="3428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秋风起兮白云飞，草木黄落兮雁南归。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兰有秀兮菊有芳，怀佳人兮不能忘。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泛楼船兮济汾河，横中流兮扬素波。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箫鼓鸣兮发棹歌，欢乐极兮哀情多。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少壮几时兮奈老何！</a:t>
            </a:r>
          </a:p>
        </p:txBody>
      </p:sp>
      <p:sp>
        <p:nvSpPr>
          <p:cNvPr id="17" name="文本框 5"/>
          <p:cNvSpPr txBox="1"/>
          <p:nvPr/>
        </p:nvSpPr>
        <p:spPr>
          <a:xfrm>
            <a:off x="6315797" y="2029314"/>
            <a:ext cx="307734" cy="9156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eaVert" wrap="none" lIns="68559" tIns="34280" rIns="68559" bIns="34280" rtlCol="0">
            <a:sp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</a:rPr>
              <a:t>这里输入标题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361841" y="2029315"/>
            <a:ext cx="0" cy="9911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B99A28B1-C97E-40F1-87EE-96FD8D6566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8"/>
          <a:stretch/>
        </p:blipFill>
        <p:spPr>
          <a:xfrm>
            <a:off x="4519953" y="3625341"/>
            <a:ext cx="4624047" cy="146008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84B73C5-E28D-4E56-AC13-3F07E55BBF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8"/>
          <a:stretch/>
        </p:blipFill>
        <p:spPr>
          <a:xfrm flipH="1">
            <a:off x="0" y="3605632"/>
            <a:ext cx="4584615" cy="14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5471734" y="1708715"/>
            <a:ext cx="721950" cy="700043"/>
          </a:xfrm>
          <a:prstGeom prst="rect">
            <a:avLst/>
          </a:prstGeom>
          <a:noFill/>
        </p:spPr>
        <p:txBody>
          <a:bodyPr vert="horz" wrap="none" lIns="68559" tIns="34280" rIns="68559" bIns="34280" rtlCol="0">
            <a:spAutoFit/>
          </a:bodyPr>
          <a:lstStyle/>
          <a:p>
            <a:pPr algn="ctr"/>
            <a:r>
              <a:rPr lang="zh-CN" altLang="en-US" sz="4099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贰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480866" y="1233513"/>
            <a:ext cx="692198" cy="2224259"/>
          </a:xfrm>
          <a:prstGeom prst="rect">
            <a:avLst/>
          </a:prstGeom>
          <a:noFill/>
        </p:spPr>
        <p:txBody>
          <a:bodyPr vert="eaVert" wrap="square" lIns="68559" tIns="34280" rIns="68559" bIns="34280" rtlCol="0">
            <a:spAutoFit/>
          </a:bodyPr>
          <a:lstStyle/>
          <a:p>
            <a:r>
              <a:rPr lang="zh-CN" altLang="en-US" sz="1799" spc="225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单击此处添加标题</a:t>
            </a:r>
          </a:p>
        </p:txBody>
      </p:sp>
      <p:sp>
        <p:nvSpPr>
          <p:cNvPr id="54" name="Content Placeholder 2"/>
          <p:cNvSpPr txBox="1"/>
          <p:nvPr/>
        </p:nvSpPr>
        <p:spPr>
          <a:xfrm>
            <a:off x="3494126" y="1708715"/>
            <a:ext cx="921274" cy="2162021"/>
          </a:xfrm>
          <a:prstGeom prst="rect">
            <a:avLst/>
          </a:prstGeom>
        </p:spPr>
        <p:txBody>
          <a:bodyPr vert="eaVert" lIns="68559" tIns="34280" rIns="68559" bIns="3428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zh-CN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党有党风，企有特色，好的设计都是以客户特色为基线通过自己的缜密安排、成熟的视觉语言诠释出其要表达思想概念！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641800" y="1620687"/>
            <a:ext cx="0" cy="208496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289671" y="1016221"/>
            <a:ext cx="0" cy="208496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36" y="3023033"/>
            <a:ext cx="154740" cy="4219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D136D8C5-B9C4-47F9-90F8-23E87B7A4C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8" r="65139"/>
          <a:stretch/>
        </p:blipFill>
        <p:spPr>
          <a:xfrm flipH="1">
            <a:off x="-23033" y="2584069"/>
            <a:ext cx="1882120" cy="23327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4F04FFA-0F79-4F37-8DE2-9223D275FB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9" r="81836"/>
          <a:stretch/>
        </p:blipFill>
        <p:spPr>
          <a:xfrm>
            <a:off x="7917716" y="-342879"/>
            <a:ext cx="1224874" cy="205159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D1D02367-EBE0-45C5-8892-310B8305D1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2" r="60615"/>
          <a:stretch/>
        </p:blipFill>
        <p:spPr>
          <a:xfrm flipH="1">
            <a:off x="6054583" y="1602334"/>
            <a:ext cx="1360958" cy="274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FB0CCC7-CE34-45A0-ADBF-28096FA2B5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56"/>
          <a:stretch/>
        </p:blipFill>
        <p:spPr>
          <a:xfrm>
            <a:off x="6159500" y="1063296"/>
            <a:ext cx="2984500" cy="12846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81282" y="2095500"/>
            <a:ext cx="5124437" cy="1422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vert="eaVert" wrap="square" lIns="68559" tIns="34280" rIns="68559" bIns="34280" rtlCol="0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秋风起兮白云飞，草木黄落兮雁南归。</a:t>
            </a:r>
            <a:b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兰有秀兮菊有芳，怀佳人兮不能忘。</a:t>
            </a:r>
            <a:b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泛楼船兮济汾河，横中流兮扬素波。</a:t>
            </a:r>
            <a:b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箫鼓鸣兮发棹歌，欢乐极兮哀情多。</a:t>
            </a:r>
            <a:b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少壮几时兮奈老何！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="" xmlns:a16="http://schemas.microsoft.com/office/drawing/2014/main" id="{EA57A2E8-B640-41C3-9295-F5F873C2DABD}"/>
              </a:ext>
            </a:extLst>
          </p:cNvPr>
          <p:cNvSpPr txBox="1"/>
          <p:nvPr/>
        </p:nvSpPr>
        <p:spPr>
          <a:xfrm>
            <a:off x="1179470" y="1244178"/>
            <a:ext cx="1323397" cy="3099644"/>
          </a:xfrm>
          <a:prstGeom prst="rect">
            <a:avLst/>
          </a:prstGeom>
          <a:noFill/>
          <a:ln>
            <a:noFill/>
          </a:ln>
        </p:spPr>
        <p:txBody>
          <a:bodyPr vert="eaVert" wrap="square" lIns="68559" tIns="34280" rIns="68559" bIns="34280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zh-CN" altLang="en-US" sz="1400" dirty="0">
                <a:solidFill>
                  <a:schemeClr val="accent1"/>
                </a:solidFill>
              </a:rPr>
              <a:t>秋风起兮白云飞，</a:t>
            </a:r>
            <a:endParaRPr lang="en-US" altLang="zh-CN" sz="1400" dirty="0">
              <a:solidFill>
                <a:schemeClr val="accent1"/>
              </a:solidFill>
            </a:endParaRPr>
          </a:p>
          <a:p>
            <a:pPr algn="ctr">
              <a:lnSpc>
                <a:spcPct val="300000"/>
              </a:lnSpc>
            </a:pPr>
            <a:r>
              <a:rPr lang="zh-CN" altLang="en-US" sz="1400" dirty="0">
                <a:solidFill>
                  <a:schemeClr val="accent1"/>
                </a:solidFill>
              </a:rPr>
              <a:t>草木黄落兮雁南归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79315D4-4EA9-4CE3-9B1B-680C1B5B2D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7"/>
          <a:stretch/>
        </p:blipFill>
        <p:spPr>
          <a:xfrm>
            <a:off x="-155569" y="2200970"/>
            <a:ext cx="5143501" cy="273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9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0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C00000"/>
      </a:accent3>
      <a:accent4>
        <a:srgbClr val="A5A5A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1484</Words>
  <Application>Microsoft Macintosh PowerPoint</Application>
  <PresentationFormat>自定义</PresentationFormat>
  <Paragraphs>178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Light</vt:lpstr>
      <vt:lpstr>Tahoma</vt:lpstr>
      <vt:lpstr>等线</vt:lpstr>
      <vt:lpstr>等线 Light</vt:lpstr>
      <vt:lpstr>方正兰亭超细黑简体</vt:lpstr>
      <vt:lpstr>方正兰亭细黑_GBK</vt:lpstr>
      <vt:lpstr>方正清刻本悦宋简体</vt:lpstr>
      <vt:lpstr>方正姚体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B3577</cp:lastModifiedBy>
  <cp:revision>70</cp:revision>
  <dcterms:created xsi:type="dcterms:W3CDTF">2017-07-16T05:46:39Z</dcterms:created>
  <dcterms:modified xsi:type="dcterms:W3CDTF">2018-09-09T14:23:00Z</dcterms:modified>
</cp:coreProperties>
</file>